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88" r:id="rId3"/>
    <p:sldId id="285"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6" r:id="rId32"/>
    <p:sldId id="287" r:id="rId33"/>
    <p:sldId id="284"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5" autoAdjust="0"/>
    <p:restoredTop sz="94660"/>
  </p:normalViewPr>
  <p:slideViewPr>
    <p:cSldViewPr snapToGrid="0">
      <p:cViewPr varScale="1">
        <p:scale>
          <a:sx n="89" d="100"/>
          <a:sy n="89" d="100"/>
        </p:scale>
        <p:origin x="120"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zh-CN" altLang="en-US" smtClean="0"/>
              <a:t>单击此处编辑母版标题样式</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5/30/2018</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341D2AC3-6A0B-4169-B1EA-E3AE8B351BDD}" type="datetimeFigureOut">
              <a:rPr lang="en-US" dirty="0"/>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D4B9363-8B87-41B7-9F8E-64519CBB8F34}" type="datetimeFigureOut">
              <a:rPr lang="en-US" dirty="0"/>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zh-CN" altLang="en-US" smtClean="0"/>
              <a:t>单击此处编辑母版标题样式</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EAEF5746-5284-4951-9F37-7AE924EDBCB7}" type="datetimeFigureOut">
              <a:rPr lang="en-US" dirty="0"/>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02398B29-7265-4A65-A2A4-6703C057B7C1}" type="datetimeFigureOut">
              <a:rPr lang="en-US" dirty="0"/>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zh-CN" altLang="en-US" smtClean="0"/>
              <a:t>单击此处编辑母版标题样式</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3" name="Date Placeholder 2"/>
          <p:cNvSpPr>
            <a:spLocks noGrp="1"/>
          </p:cNvSpPr>
          <p:nvPr>
            <p:ph type="dt" sz="half" idx="10"/>
          </p:nvPr>
        </p:nvSpPr>
        <p:spPr/>
        <p:txBody>
          <a:bodyPr/>
          <a:lstStyle/>
          <a:p>
            <a:fld id="{28FBA082-94DF-4C4B-A041-6624924AB0A8}" type="datetimeFigureOut">
              <a:rPr lang="en-US" dirty="0"/>
              <a:t>5/30/2018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zh-CN" altLang="en-US" smtClean="0"/>
              <a:t>单击此处编辑母版标题样式</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3" name="Date Placeholder 2"/>
          <p:cNvSpPr>
            <a:spLocks noGrp="1"/>
          </p:cNvSpPr>
          <p:nvPr>
            <p:ph type="dt" sz="half" idx="10"/>
          </p:nvPr>
        </p:nvSpPr>
        <p:spPr/>
        <p:txBody>
          <a:bodyPr/>
          <a:lstStyle/>
          <a:p>
            <a:fld id="{B27686C4-3AB5-4E0C-86CA-FB108C350AA9}" type="datetimeFigureOut">
              <a:rPr lang="en-US" dirty="0"/>
              <a:t>5/30/2018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zh-CN" altLang="en-US" smtClean="0"/>
              <a:t>单击此处编辑母版标题样式</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zh-CN" altLang="en-US" smtClean="0"/>
              <a:t>单击此处编辑母版标题样式</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0F7F47CF-67C9-420C-80A5-E2069FF0C2DF}" type="datetimeFigureOut">
              <a:rPr lang="en-US" dirty="0"/>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zh-CN" altLang="en-US" smtClean="0"/>
              <a:t>单击此处编辑母版标题样式</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12" name="Content Placeholder 3"/>
          <p:cNvSpPr>
            <a:spLocks noGrp="1"/>
          </p:cNvSpPr>
          <p:nvPr>
            <p:ph sz="quarter" idx="13"/>
          </p:nvPr>
        </p:nvSpPr>
        <p:spPr>
          <a:xfrm>
            <a:off x="685802" y="2861733"/>
            <a:ext cx="5088712" cy="2512852"/>
          </a:xfrm>
        </p:spPr>
        <p:txBody>
          <a:bodyPr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13" name="Content Placeholder 5"/>
          <p:cNvSpPr>
            <a:spLocks noGrp="1"/>
          </p:cNvSpPr>
          <p:nvPr>
            <p:ph sz="quarter" idx="14"/>
          </p:nvPr>
        </p:nvSpPr>
        <p:spPr>
          <a:xfrm>
            <a:off x="5993969" y="2861733"/>
            <a:ext cx="5088713" cy="2512852"/>
          </a:xfrm>
        </p:spPr>
        <p:txBody>
          <a:bodyPr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5/30/2018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5/30/2018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5/30/2018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zh-CN" altLang="en-US" smtClean="0"/>
              <a:t>单击此处编辑母版标题样式</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50C3BFE2-83B7-4B0A-B9D3-AB28331082B3}" type="datetimeFigureOut">
              <a:rPr lang="en-US" dirty="0"/>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12EF78E3-FDA3-4D28-AAA2-0B81F349A39D}" type="datetimeFigureOut">
              <a:rPr lang="en-US" dirty="0"/>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5/30/2018</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sz="7200" dirty="0" smtClean="0"/>
              <a:t>英语写作智能辅助系统</a:t>
            </a:r>
            <a:r>
              <a:rPr lang="en-US" altLang="zh-CN" sz="7200" dirty="0" smtClean="0"/>
              <a:t/>
            </a:r>
            <a:br>
              <a:rPr lang="en-US" altLang="zh-CN" sz="7200" dirty="0" smtClean="0"/>
            </a:br>
            <a:endParaRPr lang="zh-CN" altLang="en-US" sz="7200" dirty="0"/>
          </a:p>
        </p:txBody>
      </p:sp>
      <p:sp>
        <p:nvSpPr>
          <p:cNvPr id="3" name="副标题 2"/>
          <p:cNvSpPr>
            <a:spLocks noGrp="1"/>
          </p:cNvSpPr>
          <p:nvPr>
            <p:ph type="subTitle" idx="1"/>
          </p:nvPr>
        </p:nvSpPr>
        <p:spPr>
          <a:xfrm rot="21420000">
            <a:off x="949194" y="3053388"/>
            <a:ext cx="9755187" cy="550333"/>
          </a:xfrm>
        </p:spPr>
        <p:txBody>
          <a:bodyPr/>
          <a:lstStyle/>
          <a:p>
            <a:r>
              <a:rPr lang="en-US" altLang="zh-CN" dirty="0" smtClean="0"/>
              <a:t>14080004</a:t>
            </a:r>
            <a:r>
              <a:rPr lang="zh-CN" altLang="en-US" dirty="0" smtClean="0"/>
              <a:t>康宇</a:t>
            </a:r>
            <a:r>
              <a:rPr lang="zh-CN" altLang="en-US" dirty="0" smtClean="0"/>
              <a:t>辰</a:t>
            </a:r>
            <a:endParaRPr lang="en-US" altLang="zh-CN" dirty="0" smtClean="0"/>
          </a:p>
          <a:p>
            <a:r>
              <a:rPr lang="zh-CN" altLang="en-US" dirty="0"/>
              <a:t>指导</a:t>
            </a:r>
            <a:r>
              <a:rPr lang="zh-CN" altLang="en-US" dirty="0" smtClean="0"/>
              <a:t>教师：于学军</a:t>
            </a:r>
            <a:endParaRPr lang="zh-CN" altLang="en-US" dirty="0"/>
          </a:p>
        </p:txBody>
      </p:sp>
    </p:spTree>
    <p:extLst>
      <p:ext uri="{BB962C8B-B14F-4D97-AF65-F5344CB8AC3E}">
        <p14:creationId xmlns:p14="http://schemas.microsoft.com/office/powerpoint/2010/main" val="16746905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pic>
        <p:nvPicPr>
          <p:cNvPr id="4" name="图片 3" descr="C:\Users\Administrator\AppData\Roaming\Tencent\Users\2585470577\TIM\WinTemp\RichOle\[QR{`3AM@{{PK[Z$I]9AGN2.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0"/>
            <a:ext cx="2517290" cy="3732904"/>
          </a:xfrm>
          <a:prstGeom prst="rect">
            <a:avLst/>
          </a:prstGeom>
          <a:noFill/>
          <a:ln>
            <a:noFill/>
          </a:ln>
        </p:spPr>
      </p:pic>
      <p:pic>
        <p:nvPicPr>
          <p:cNvPr id="5" name="图片 4" descr="C:\Users\Administrator\AppData\Roaming\Tencent\Users\2585470577\TIM\WinTemp\RichOle\{SMJ_X1Q5M[GPK63}HBC$1Y.png"/>
          <p:cNvPicPr/>
          <p:nvPr/>
        </p:nvPicPr>
        <p:blipFill rotWithShape="1">
          <a:blip r:embed="rId3" cstate="print">
            <a:extLst>
              <a:ext uri="{28A0092B-C50C-407E-A947-70E740481C1C}">
                <a14:useLocalDpi xmlns:a14="http://schemas.microsoft.com/office/drawing/2010/main" val="0"/>
              </a:ext>
            </a:extLst>
          </a:blip>
          <a:srcRect r="2353"/>
          <a:stretch/>
        </p:blipFill>
        <p:spPr bwMode="auto">
          <a:xfrm>
            <a:off x="2668157" y="0"/>
            <a:ext cx="2430967" cy="3732904"/>
          </a:xfrm>
          <a:prstGeom prst="rect">
            <a:avLst/>
          </a:prstGeom>
          <a:noFill/>
          <a:ln>
            <a:noFill/>
          </a:ln>
          <a:extLst>
            <a:ext uri="{53640926-AAD7-44D8-BBD7-CCE9431645EC}">
              <a14:shadowObscured xmlns:a14="http://schemas.microsoft.com/office/drawing/2010/main"/>
            </a:ext>
          </a:extLst>
        </p:spPr>
      </p:pic>
      <p:pic>
        <p:nvPicPr>
          <p:cNvPr id="6" name="图片 5" descr="C:\Users\Administrator\AppData\Roaming\Tencent\Users\2585470577\TIM\WinTemp\RichOle\RJFXE$W[Y]HLOYU4}}6X9MY.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49992" y="0"/>
            <a:ext cx="2430968" cy="3732904"/>
          </a:xfrm>
          <a:prstGeom prst="rect">
            <a:avLst/>
          </a:prstGeom>
          <a:noFill/>
          <a:ln>
            <a:noFill/>
          </a:ln>
        </p:spPr>
      </p:pic>
      <p:pic>
        <p:nvPicPr>
          <p:cNvPr id="7" name="内容占位符 6" descr="C:\Users\Administrator\AppData\Roaming\Tencent\Users\2585470577\TIM\WinTemp\RichOle\5QKOM`ZR`54R)N]HP3RI0AR.png"/>
          <p:cNvPicPr>
            <a:picLocks noGrp="1"/>
          </p:cNvPicPr>
          <p:nvPr>
            <p:ph sz="quarter" idx="13"/>
          </p:nvPr>
        </p:nvPicPr>
        <p:blipFill>
          <a:blip r:embed="rId5" cstate="print">
            <a:extLst>
              <a:ext uri="{28A0092B-C50C-407E-A947-70E740481C1C}">
                <a14:useLocalDpi xmlns:a14="http://schemas.microsoft.com/office/drawing/2010/main" val="0"/>
              </a:ext>
            </a:extLst>
          </a:blip>
          <a:srcRect/>
          <a:stretch>
            <a:fillRect/>
          </a:stretch>
        </p:blipFill>
        <p:spPr bwMode="auto">
          <a:xfrm>
            <a:off x="7992362" y="0"/>
            <a:ext cx="2431798" cy="3732904"/>
          </a:xfrm>
          <a:prstGeom prst="rect">
            <a:avLst/>
          </a:prstGeom>
          <a:noFill/>
          <a:ln>
            <a:noFill/>
          </a:ln>
        </p:spPr>
      </p:pic>
      <p:sp>
        <p:nvSpPr>
          <p:cNvPr id="8" name="标题 1"/>
          <p:cNvSpPr txBox="1">
            <a:spLocks/>
          </p:cNvSpPr>
          <p:nvPr/>
        </p:nvSpPr>
        <p:spPr>
          <a:xfrm>
            <a:off x="320041" y="377324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en-US" altLang="zh-CN" sz="3200" dirty="0" smtClean="0"/>
              <a:t>Android</a:t>
            </a:r>
            <a:r>
              <a:rPr lang="zh-CN" altLang="en-US" sz="3200" dirty="0" smtClean="0"/>
              <a:t>：写作</a:t>
            </a:r>
            <a:endParaRPr lang="zh-CN" altLang="en-US" sz="3200" dirty="0"/>
          </a:p>
        </p:txBody>
      </p:sp>
    </p:spTree>
    <p:extLst>
      <p:ext uri="{BB962C8B-B14F-4D97-AF65-F5344CB8AC3E}">
        <p14:creationId xmlns:p14="http://schemas.microsoft.com/office/powerpoint/2010/main" val="414932839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dirty="0"/>
          </a:p>
        </p:txBody>
      </p:sp>
      <p:pic>
        <p:nvPicPr>
          <p:cNvPr id="4" name="图片 3" descr="C:\Users\Administrator\AppData\Roaming\Tencent\Users\2585470577\TIM\WinTemp\RichOle\GB$SK9V1$65Z2`%X7D81{05.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2549562" cy="3829722"/>
          </a:xfrm>
          <a:prstGeom prst="rect">
            <a:avLst/>
          </a:prstGeom>
          <a:noFill/>
          <a:ln>
            <a:noFill/>
          </a:ln>
        </p:spPr>
      </p:pic>
      <p:pic>
        <p:nvPicPr>
          <p:cNvPr id="5" name="图片 4" descr="C:\Users\Administrator\AppData\Roaming\Tencent\Users\2585470577\TIM\WinTemp\RichOle\{R2@R[CKS[(%FTDP)2]~01F.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55662" y="0"/>
            <a:ext cx="2584526" cy="3829722"/>
          </a:xfrm>
          <a:prstGeom prst="rect">
            <a:avLst/>
          </a:prstGeom>
          <a:noFill/>
          <a:ln>
            <a:noFill/>
          </a:ln>
        </p:spPr>
      </p:pic>
      <p:sp>
        <p:nvSpPr>
          <p:cNvPr id="6" name="标题 1"/>
          <p:cNvSpPr txBox="1">
            <a:spLocks/>
          </p:cNvSpPr>
          <p:nvPr/>
        </p:nvSpPr>
        <p:spPr>
          <a:xfrm>
            <a:off x="320041" y="377324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en-US" altLang="zh-CN" sz="3200" dirty="0" smtClean="0"/>
              <a:t>Android</a:t>
            </a:r>
            <a:r>
              <a:rPr lang="zh-CN" altLang="en-US" sz="3200" dirty="0" smtClean="0"/>
              <a:t>：写作和排行榜</a:t>
            </a:r>
            <a:endParaRPr lang="zh-CN" altLang="en-US" sz="3200" dirty="0"/>
          </a:p>
        </p:txBody>
      </p:sp>
      <p:pic>
        <p:nvPicPr>
          <p:cNvPr id="7" name="图片 6" descr="C:\Users\Administrator\AppData\Roaming\Tencent\Users\2585470577\TIM\WinTemp\RichOle\~F{B`%CGVFKV@ZFK)8))G96.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78331" y="0"/>
            <a:ext cx="2538543" cy="3829722"/>
          </a:xfrm>
          <a:prstGeom prst="rect">
            <a:avLst/>
          </a:prstGeom>
          <a:noFill/>
          <a:ln>
            <a:noFill/>
          </a:ln>
        </p:spPr>
      </p:pic>
    </p:spTree>
    <p:extLst>
      <p:ext uri="{BB962C8B-B14F-4D97-AF65-F5344CB8AC3E}">
        <p14:creationId xmlns:p14="http://schemas.microsoft.com/office/powerpoint/2010/main" val="25885730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图片 3" descr="C:\Users\Administrator\AppData\Roaming\Tencent\Users\2585470577\TIM\WinTemp\RichOle\(DY(W5O}SX6(S)E`}2UB[AC.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2280621" cy="3506994"/>
          </a:xfrm>
          <a:prstGeom prst="rect">
            <a:avLst/>
          </a:prstGeom>
          <a:noFill/>
          <a:ln>
            <a:noFill/>
          </a:ln>
        </p:spPr>
      </p:pic>
      <p:pic>
        <p:nvPicPr>
          <p:cNvPr id="5" name="图片 4" descr="C:\Users\Administrator\AppData\Roaming\Tencent\Users\2585470577\TIM\WinTemp\RichOle\KK2(K_[Q)ZLU3_M7G98ZXGE.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25494" y="0"/>
            <a:ext cx="2178070" cy="3506994"/>
          </a:xfrm>
          <a:prstGeom prst="rect">
            <a:avLst/>
          </a:prstGeom>
          <a:noFill/>
          <a:ln>
            <a:noFill/>
          </a:ln>
        </p:spPr>
      </p:pic>
      <p:pic>
        <p:nvPicPr>
          <p:cNvPr id="6" name="图片 5" descr="C:\Users\Administrator\AppData\Roaming\Tencent\Users\2585470577\TIM\WinTemp\RichOle\N[D6$`~5JBIW{2J]9SXLH3R.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805610" y="0"/>
            <a:ext cx="2157263" cy="3506994"/>
          </a:xfrm>
          <a:prstGeom prst="rect">
            <a:avLst/>
          </a:prstGeom>
          <a:noFill/>
          <a:ln>
            <a:noFill/>
          </a:ln>
        </p:spPr>
      </p:pic>
      <p:pic>
        <p:nvPicPr>
          <p:cNvPr id="7" name="内容占位符 6" descr="C:\Users\Administrator\AppData\Roaming\Tencent\Users\2585470577\TIM\WinTemp\RichOle\OK5_WIDF5Y]V7]VMV$ER[WK.png"/>
          <p:cNvPicPr>
            <a:picLocks noGrp="1"/>
          </p:cNvPicPr>
          <p:nvPr>
            <p:ph sz="quarter" idx="13"/>
          </p:nvPr>
        </p:nvPicPr>
        <p:blipFill>
          <a:blip r:embed="rId5" cstate="print">
            <a:extLst>
              <a:ext uri="{28A0092B-C50C-407E-A947-70E740481C1C}">
                <a14:useLocalDpi xmlns:a14="http://schemas.microsoft.com/office/drawing/2010/main" val="0"/>
              </a:ext>
            </a:extLst>
          </a:blip>
          <a:srcRect/>
          <a:stretch>
            <a:fillRect/>
          </a:stretch>
        </p:blipFill>
        <p:spPr bwMode="auto">
          <a:xfrm>
            <a:off x="7164919" y="0"/>
            <a:ext cx="2313603" cy="3506994"/>
          </a:xfrm>
          <a:prstGeom prst="rect">
            <a:avLst/>
          </a:prstGeom>
          <a:noFill/>
          <a:ln>
            <a:noFill/>
          </a:ln>
        </p:spPr>
      </p:pic>
      <p:sp>
        <p:nvSpPr>
          <p:cNvPr id="8" name="标题 1"/>
          <p:cNvSpPr txBox="1">
            <a:spLocks/>
          </p:cNvSpPr>
          <p:nvPr/>
        </p:nvSpPr>
        <p:spPr>
          <a:xfrm>
            <a:off x="320041" y="377324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en-US" altLang="zh-CN" sz="3200" dirty="0" smtClean="0"/>
              <a:t>Android</a:t>
            </a:r>
            <a:r>
              <a:rPr lang="zh-CN" altLang="en-US" sz="3200" dirty="0" smtClean="0"/>
              <a:t>：我的和我的主页</a:t>
            </a:r>
            <a:endParaRPr lang="zh-CN" altLang="en-US" sz="3200" dirty="0"/>
          </a:p>
        </p:txBody>
      </p:sp>
      <p:pic>
        <p:nvPicPr>
          <p:cNvPr id="9" name="图片 8" descr="C:\Users\Administrator\AppData\Roaming\Tencent\Users\2585470577\TIM\WinTemp\RichOle\945Y]UWN}]V@KP_G{YAV{LD.pn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680567" y="0"/>
            <a:ext cx="2174359" cy="3506994"/>
          </a:xfrm>
          <a:prstGeom prst="rect">
            <a:avLst/>
          </a:prstGeom>
          <a:noFill/>
          <a:ln>
            <a:noFill/>
          </a:ln>
        </p:spPr>
      </p:pic>
    </p:spTree>
    <p:extLst>
      <p:ext uri="{BB962C8B-B14F-4D97-AF65-F5344CB8AC3E}">
        <p14:creationId xmlns:p14="http://schemas.microsoft.com/office/powerpoint/2010/main" val="247453789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172572" y="5374585"/>
            <a:ext cx="10396882" cy="1151965"/>
          </a:xfrm>
        </p:spPr>
        <p:txBody>
          <a:bodyPr>
            <a:normAutofit/>
          </a:bodyPr>
          <a:lstStyle/>
          <a:p>
            <a:r>
              <a:rPr lang="zh-CN" altLang="en-US" sz="3600" dirty="0" smtClean="0">
                <a:solidFill>
                  <a:schemeClr val="bg1"/>
                </a:solidFill>
              </a:rPr>
              <a:t>后台：登录</a:t>
            </a:r>
            <a:endParaRPr lang="zh-CN" altLang="en-US" sz="3600" dirty="0">
              <a:solidFill>
                <a:schemeClr val="bg1"/>
              </a:solidFill>
            </a:endParaRPr>
          </a:p>
        </p:txBody>
      </p:sp>
      <p:sp>
        <p:nvSpPr>
          <p:cNvPr id="3" name="内容占位符 2"/>
          <p:cNvSpPr>
            <a:spLocks noGrp="1"/>
          </p:cNvSpPr>
          <p:nvPr>
            <p:ph sz="quarter" idx="13"/>
          </p:nvPr>
        </p:nvSpPr>
        <p:spPr/>
        <p:txBody>
          <a:bodyPr/>
          <a:lstStyle/>
          <a:p>
            <a:endParaRPr lang="zh-CN" altLang="en-US" dirty="0"/>
          </a:p>
        </p:txBody>
      </p:sp>
      <p:pic>
        <p:nvPicPr>
          <p:cNvPr id="4" name="图片 3" descr="C:\Users\Administrator\AppData\Roaming\Tencent\Users\2585470577\TIM\WinTemp\RichOle\H)D)JWVMHIXO8BS~}XLP{XI.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0"/>
            <a:ext cx="10058401" cy="5626249"/>
          </a:xfrm>
          <a:prstGeom prst="rect">
            <a:avLst/>
          </a:prstGeom>
          <a:noFill/>
          <a:ln>
            <a:noFill/>
          </a:ln>
        </p:spPr>
      </p:pic>
    </p:spTree>
    <p:extLst>
      <p:ext uri="{BB962C8B-B14F-4D97-AF65-F5344CB8AC3E}">
        <p14:creationId xmlns:p14="http://schemas.microsoft.com/office/powerpoint/2010/main" val="30377691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sz="quarter" idx="13"/>
          </p:nvPr>
        </p:nvSpPr>
        <p:spPr/>
        <p:txBody>
          <a:bodyPr/>
          <a:lstStyle/>
          <a:p>
            <a:endParaRPr lang="zh-CN" altLang="en-US"/>
          </a:p>
        </p:txBody>
      </p:sp>
      <p:pic>
        <p:nvPicPr>
          <p:cNvPr id="4" name="图片 3" descr="C:\Users\Administrator\AppData\Roaming\Tencent\Users\2585470577\TIM\WinTemp\RichOle\TLDLDOBJ2~Z$$I]W)8KBUD0.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9950824" cy="5604734"/>
          </a:xfrm>
          <a:prstGeom prst="rect">
            <a:avLst/>
          </a:prstGeom>
          <a:noFill/>
          <a:ln>
            <a:noFill/>
          </a:ln>
        </p:spPr>
      </p:pic>
      <p:sp>
        <p:nvSpPr>
          <p:cNvPr id="5"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后台：注册</a:t>
            </a:r>
            <a:endParaRPr lang="zh-CN" altLang="en-US" sz="3600" dirty="0">
              <a:solidFill>
                <a:schemeClr val="bg1"/>
              </a:solidFill>
            </a:endParaRPr>
          </a:p>
        </p:txBody>
      </p:sp>
    </p:spTree>
    <p:extLst>
      <p:ext uri="{BB962C8B-B14F-4D97-AF65-F5344CB8AC3E}">
        <p14:creationId xmlns:p14="http://schemas.microsoft.com/office/powerpoint/2010/main" val="2850129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dirty="0"/>
          </a:p>
        </p:txBody>
      </p:sp>
      <p:pic>
        <p:nvPicPr>
          <p:cNvPr id="4" name="图片 3" descr="C:\Users\Administrator\AppData\Roaming\Tencent\Users\2585470577\TIM\WinTemp\RichOle\%1ILN2_DC$TDYS}K3DOH$(B.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43031"/>
            <a:ext cx="10069158" cy="5658524"/>
          </a:xfrm>
          <a:prstGeom prst="rect">
            <a:avLst/>
          </a:prstGeom>
          <a:noFill/>
          <a:ln>
            <a:noFill/>
          </a:ln>
        </p:spPr>
      </p:pic>
      <p:sp>
        <p:nvSpPr>
          <p:cNvPr id="5"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后台：用户列表</a:t>
            </a:r>
            <a:endParaRPr lang="zh-CN" altLang="en-US" sz="3600" dirty="0">
              <a:solidFill>
                <a:schemeClr val="bg1"/>
              </a:solidFill>
            </a:endParaRPr>
          </a:p>
        </p:txBody>
      </p:sp>
    </p:spTree>
    <p:extLst>
      <p:ext uri="{BB962C8B-B14F-4D97-AF65-F5344CB8AC3E}">
        <p14:creationId xmlns:p14="http://schemas.microsoft.com/office/powerpoint/2010/main" val="34826590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dirty="0"/>
          </a:p>
        </p:txBody>
      </p:sp>
      <p:sp>
        <p:nvSpPr>
          <p:cNvPr id="4"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后台：文章列表</a:t>
            </a:r>
            <a:endParaRPr lang="zh-CN" altLang="en-US" sz="3600" dirty="0">
              <a:solidFill>
                <a:schemeClr val="bg1"/>
              </a:solidFill>
            </a:endParaRPr>
          </a:p>
        </p:txBody>
      </p:sp>
      <p:pic>
        <p:nvPicPr>
          <p:cNvPr id="5" name="图片 4" descr="C:\Users\Administrator\AppData\Roaming\Tencent\Users\2585470577\TIM\WinTemp\RichOle\TMGXJBS{KN7B]EV5`IM6X5M.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9993854" cy="5593976"/>
          </a:xfrm>
          <a:prstGeom prst="rect">
            <a:avLst/>
          </a:prstGeom>
          <a:noFill/>
          <a:ln>
            <a:noFill/>
          </a:ln>
        </p:spPr>
      </p:pic>
    </p:spTree>
    <p:extLst>
      <p:ext uri="{BB962C8B-B14F-4D97-AF65-F5344CB8AC3E}">
        <p14:creationId xmlns:p14="http://schemas.microsoft.com/office/powerpoint/2010/main" val="390164257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a:p>
        </p:txBody>
      </p:sp>
      <p:pic>
        <p:nvPicPr>
          <p:cNvPr id="4" name="图片 3" descr="C:\Users\Administrator\AppData\Roaming\Tencent\Users\2585470577\TIM\WinTemp\RichOle\SM8}IM2WS`L)OE@T7H)[]AY.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9886278" cy="5615492"/>
          </a:xfrm>
          <a:prstGeom prst="rect">
            <a:avLst/>
          </a:prstGeom>
          <a:noFill/>
          <a:ln>
            <a:noFill/>
          </a:ln>
        </p:spPr>
      </p:pic>
      <p:sp>
        <p:nvSpPr>
          <p:cNvPr id="5"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后台：正文内容</a:t>
            </a:r>
            <a:endParaRPr lang="zh-CN" altLang="en-US" sz="3600" dirty="0">
              <a:solidFill>
                <a:schemeClr val="bg1"/>
              </a:solidFill>
            </a:endParaRPr>
          </a:p>
        </p:txBody>
      </p:sp>
    </p:spTree>
    <p:extLst>
      <p:ext uri="{BB962C8B-B14F-4D97-AF65-F5344CB8AC3E}">
        <p14:creationId xmlns:p14="http://schemas.microsoft.com/office/powerpoint/2010/main" val="2399578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a:p>
        </p:txBody>
      </p:sp>
      <p:pic>
        <p:nvPicPr>
          <p:cNvPr id="4" name="图片 3" descr="C:\Users\Administrator\AppData\Roaming\Tencent\Users\2585470577\TIM\WinTemp\RichOle\9QRPJ3NA]}X0]EW%SO_DLZS.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9800216" cy="5615492"/>
          </a:xfrm>
          <a:prstGeom prst="rect">
            <a:avLst/>
          </a:prstGeom>
          <a:noFill/>
          <a:ln>
            <a:noFill/>
          </a:ln>
        </p:spPr>
      </p:pic>
      <p:sp>
        <p:nvSpPr>
          <p:cNvPr id="5"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后台：平台文章</a:t>
            </a:r>
            <a:endParaRPr lang="zh-CN" altLang="en-US" sz="3600" dirty="0">
              <a:solidFill>
                <a:schemeClr val="bg1"/>
              </a:solidFill>
            </a:endParaRPr>
          </a:p>
        </p:txBody>
      </p:sp>
    </p:spTree>
    <p:extLst>
      <p:ext uri="{BB962C8B-B14F-4D97-AF65-F5344CB8AC3E}">
        <p14:creationId xmlns:p14="http://schemas.microsoft.com/office/powerpoint/2010/main" val="27467210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dirty="0"/>
          </a:p>
        </p:txBody>
      </p:sp>
      <p:pic>
        <p:nvPicPr>
          <p:cNvPr id="4" name="图片 3" descr="C:\Users\Administrator\AppData\Roaming\Tencent\Users\2585470577\TIM\WinTemp\RichOle\@ANDS}IH@O[~RE{V99X5`QG.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0"/>
            <a:ext cx="9886279" cy="5615492"/>
          </a:xfrm>
          <a:prstGeom prst="rect">
            <a:avLst/>
          </a:prstGeom>
          <a:noFill/>
          <a:ln>
            <a:noFill/>
          </a:ln>
        </p:spPr>
      </p:pic>
      <p:sp>
        <p:nvSpPr>
          <p:cNvPr id="5"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后台：发布新文章</a:t>
            </a:r>
            <a:endParaRPr lang="zh-CN" altLang="en-US" sz="3600" dirty="0">
              <a:solidFill>
                <a:schemeClr val="bg1"/>
              </a:solidFill>
            </a:endParaRPr>
          </a:p>
        </p:txBody>
      </p:sp>
    </p:spTree>
    <p:extLst>
      <p:ext uri="{BB962C8B-B14F-4D97-AF65-F5344CB8AC3E}">
        <p14:creationId xmlns:p14="http://schemas.microsoft.com/office/powerpoint/2010/main" val="2769109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主要内容</a:t>
            </a:r>
            <a:endParaRPr lang="zh-CN" altLang="en-US" dirty="0"/>
          </a:p>
        </p:txBody>
      </p:sp>
      <p:sp>
        <p:nvSpPr>
          <p:cNvPr id="3" name="内容占位符 2"/>
          <p:cNvSpPr>
            <a:spLocks noGrp="1"/>
          </p:cNvSpPr>
          <p:nvPr>
            <p:ph sz="quarter" idx="13"/>
          </p:nvPr>
        </p:nvSpPr>
        <p:spPr/>
        <p:txBody>
          <a:bodyPr>
            <a:normAutofit fontScale="92500" lnSpcReduction="20000"/>
          </a:bodyPr>
          <a:lstStyle/>
          <a:p>
            <a:r>
              <a:rPr lang="zh-CN" altLang="en-US" sz="2400" b="1" dirty="0" smtClean="0"/>
              <a:t>概述</a:t>
            </a:r>
            <a:endParaRPr lang="en-US" altLang="zh-CN" sz="2400" b="1" dirty="0" smtClean="0"/>
          </a:p>
          <a:p>
            <a:r>
              <a:rPr lang="zh-CN" altLang="en-US" sz="2400" b="1" dirty="0" smtClean="0"/>
              <a:t>需求</a:t>
            </a:r>
            <a:endParaRPr lang="en-US" altLang="zh-CN" sz="2400" b="1" dirty="0" smtClean="0"/>
          </a:p>
          <a:p>
            <a:r>
              <a:rPr lang="zh-CN" altLang="en-US" sz="2400" b="1" dirty="0"/>
              <a:t>总体</a:t>
            </a:r>
            <a:r>
              <a:rPr lang="zh-CN" altLang="en-US" sz="2400" b="1" dirty="0" smtClean="0"/>
              <a:t>功能</a:t>
            </a:r>
            <a:endParaRPr lang="en-US" altLang="zh-CN" sz="2400" b="1" dirty="0" smtClean="0"/>
          </a:p>
          <a:p>
            <a:r>
              <a:rPr lang="zh-CN" altLang="en-US" sz="2400" b="1" dirty="0"/>
              <a:t>设计</a:t>
            </a:r>
            <a:r>
              <a:rPr lang="zh-CN" altLang="en-US" sz="2400" b="1" dirty="0" smtClean="0"/>
              <a:t>实现</a:t>
            </a:r>
            <a:endParaRPr lang="en-US" altLang="zh-CN" sz="2400" b="1" dirty="0" smtClean="0"/>
          </a:p>
          <a:p>
            <a:r>
              <a:rPr lang="zh-CN" altLang="en-US" sz="2400" b="1" dirty="0"/>
              <a:t>核心</a:t>
            </a:r>
            <a:r>
              <a:rPr lang="zh-CN" altLang="en-US" sz="2400" b="1" dirty="0" smtClean="0"/>
              <a:t>算法</a:t>
            </a:r>
            <a:endParaRPr lang="en-US" altLang="zh-CN" sz="2400" b="1" dirty="0" smtClean="0"/>
          </a:p>
          <a:p>
            <a:r>
              <a:rPr lang="zh-CN" altLang="en-US" sz="2400" b="1" dirty="0" smtClean="0"/>
              <a:t>结论</a:t>
            </a:r>
            <a:endParaRPr lang="en-US" altLang="zh-CN" sz="2400" b="1" dirty="0" smtClean="0"/>
          </a:p>
          <a:p>
            <a:r>
              <a:rPr lang="zh-CN" altLang="en-US" sz="2400" b="1" dirty="0"/>
              <a:t>致谢</a:t>
            </a:r>
            <a:endParaRPr lang="en-US" altLang="zh-CN" sz="2400" b="1" dirty="0" smtClean="0"/>
          </a:p>
          <a:p>
            <a:endParaRPr lang="zh-CN" altLang="en-US" dirty="0"/>
          </a:p>
        </p:txBody>
      </p:sp>
    </p:spTree>
    <p:extLst>
      <p:ext uri="{BB962C8B-B14F-4D97-AF65-F5344CB8AC3E}">
        <p14:creationId xmlns:p14="http://schemas.microsoft.com/office/powerpoint/2010/main" val="4015597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dirty="0"/>
          </a:p>
        </p:txBody>
      </p:sp>
      <p:pic>
        <p:nvPicPr>
          <p:cNvPr id="4" name="图片 3" descr="C:\Users\Administrator\AppData\Roaming\Tencent\Users\2585470577\TIM\WinTemp\RichOle\8K$B)3~}XEEV3`7HI@DWYB0.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0"/>
            <a:ext cx="9660367" cy="5615492"/>
          </a:xfrm>
          <a:prstGeom prst="rect">
            <a:avLst/>
          </a:prstGeom>
          <a:noFill/>
          <a:ln>
            <a:noFill/>
          </a:ln>
        </p:spPr>
      </p:pic>
      <p:sp>
        <p:nvSpPr>
          <p:cNvPr id="5"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后台：在线统计</a:t>
            </a:r>
            <a:endParaRPr lang="zh-CN" altLang="en-US" sz="3600" dirty="0">
              <a:solidFill>
                <a:schemeClr val="bg1"/>
              </a:solidFill>
            </a:endParaRPr>
          </a:p>
        </p:txBody>
      </p:sp>
    </p:spTree>
    <p:extLst>
      <p:ext uri="{BB962C8B-B14F-4D97-AF65-F5344CB8AC3E}">
        <p14:creationId xmlns:p14="http://schemas.microsoft.com/office/powerpoint/2010/main" val="33004004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sz="quarter" idx="13"/>
          </p:nvPr>
        </p:nvSpPr>
        <p:spPr/>
        <p:txBody>
          <a:bodyPr/>
          <a:lstStyle/>
          <a:p>
            <a:endParaRPr lang="zh-CN" altLang="en-US" dirty="0"/>
          </a:p>
        </p:txBody>
      </p:sp>
      <p:pic>
        <p:nvPicPr>
          <p:cNvPr id="4" name="图片 3" descr="C:\Users\Administrator\AppData\Roaming\Tencent\Users\2585470577\TIM\WinTemp\RichOle\ZOBUCS`)ADY_P7{_FC0ABM5.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0"/>
            <a:ext cx="9488246" cy="5615492"/>
          </a:xfrm>
          <a:prstGeom prst="rect">
            <a:avLst/>
          </a:prstGeom>
          <a:noFill/>
          <a:ln>
            <a:noFill/>
          </a:ln>
        </p:spPr>
      </p:pic>
      <p:sp>
        <p:nvSpPr>
          <p:cNvPr id="5"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后台：文章统计</a:t>
            </a:r>
            <a:endParaRPr lang="zh-CN" altLang="en-US" sz="3600" dirty="0">
              <a:solidFill>
                <a:schemeClr val="bg1"/>
              </a:solidFill>
            </a:endParaRPr>
          </a:p>
        </p:txBody>
      </p:sp>
    </p:spTree>
    <p:extLst>
      <p:ext uri="{BB962C8B-B14F-4D97-AF65-F5344CB8AC3E}">
        <p14:creationId xmlns:p14="http://schemas.microsoft.com/office/powerpoint/2010/main" val="41732913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a:p>
        </p:txBody>
      </p:sp>
      <p:pic>
        <p:nvPicPr>
          <p:cNvPr id="4" name="图片 3" descr="C:\Users\Administrator\AppData\Roaming\Tencent\Users\2585470577\TIM\WinTemp\RichOle\3HFW8VJN_R1L)_[6D$ZW}4D.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9520518" cy="5604734"/>
          </a:xfrm>
          <a:prstGeom prst="rect">
            <a:avLst/>
          </a:prstGeom>
          <a:noFill/>
          <a:ln>
            <a:noFill/>
          </a:ln>
        </p:spPr>
      </p:pic>
      <p:sp>
        <p:nvSpPr>
          <p:cNvPr id="5"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后台：日志管理</a:t>
            </a:r>
            <a:endParaRPr lang="zh-CN" altLang="en-US" sz="3600" dirty="0">
              <a:solidFill>
                <a:schemeClr val="bg1"/>
              </a:solidFill>
            </a:endParaRPr>
          </a:p>
        </p:txBody>
      </p:sp>
    </p:spTree>
    <p:extLst>
      <p:ext uri="{BB962C8B-B14F-4D97-AF65-F5344CB8AC3E}">
        <p14:creationId xmlns:p14="http://schemas.microsoft.com/office/powerpoint/2010/main" val="22601606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a:p>
        </p:txBody>
      </p:sp>
      <p:pic>
        <p:nvPicPr>
          <p:cNvPr id="4" name="图片 3" descr="C:\Users\Administrator\AppData\Roaming\Tencent\Users\2585470577\TIM\WinTemp\RichOle\1W)3II26Z[(T37~IATA]U02.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9606579" cy="5604734"/>
          </a:xfrm>
          <a:prstGeom prst="rect">
            <a:avLst/>
          </a:prstGeom>
          <a:noFill/>
          <a:ln>
            <a:noFill/>
          </a:ln>
        </p:spPr>
      </p:pic>
      <p:sp>
        <p:nvSpPr>
          <p:cNvPr id="5"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后台：管理员列表</a:t>
            </a:r>
            <a:endParaRPr lang="zh-CN" altLang="en-US" sz="3600" dirty="0">
              <a:solidFill>
                <a:schemeClr val="bg1"/>
              </a:solidFill>
            </a:endParaRPr>
          </a:p>
        </p:txBody>
      </p:sp>
    </p:spTree>
    <p:extLst>
      <p:ext uri="{BB962C8B-B14F-4D97-AF65-F5344CB8AC3E}">
        <p14:creationId xmlns:p14="http://schemas.microsoft.com/office/powerpoint/2010/main" val="20348639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a:p>
        </p:txBody>
      </p:sp>
      <p:pic>
        <p:nvPicPr>
          <p:cNvPr id="4" name="图片 3" descr="C:\Users\Administrator\AppData\Roaming\Tencent\Users\2585470577\TIM\WinTemp\RichOle\M[PO2KL_4)3OMKL$BI$(F7G.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9724913" cy="5593976"/>
          </a:xfrm>
          <a:prstGeom prst="rect">
            <a:avLst/>
          </a:prstGeom>
          <a:noFill/>
          <a:ln>
            <a:noFill/>
          </a:ln>
        </p:spPr>
      </p:pic>
      <p:sp>
        <p:nvSpPr>
          <p:cNvPr id="6"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后台：注册审核</a:t>
            </a:r>
            <a:endParaRPr lang="zh-CN" altLang="en-US" sz="3600" dirty="0">
              <a:solidFill>
                <a:schemeClr val="bg1"/>
              </a:solidFill>
            </a:endParaRPr>
          </a:p>
        </p:txBody>
      </p:sp>
    </p:spTree>
    <p:extLst>
      <p:ext uri="{BB962C8B-B14F-4D97-AF65-F5344CB8AC3E}">
        <p14:creationId xmlns:p14="http://schemas.microsoft.com/office/powerpoint/2010/main" val="25493353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a:p>
        </p:txBody>
      </p:sp>
      <p:pic>
        <p:nvPicPr>
          <p:cNvPr id="4" name="图片 3" descr="C:\Users\Administrator\AppData\Roaming\Tencent\Users\2585470577\TIM\WinTemp\RichOle\@Y)Y86T]GOT10TI1(R_RORO.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
            <a:ext cx="9767944" cy="5604735"/>
          </a:xfrm>
          <a:prstGeom prst="rect">
            <a:avLst/>
          </a:prstGeom>
          <a:noFill/>
          <a:ln>
            <a:noFill/>
          </a:ln>
        </p:spPr>
      </p:pic>
      <p:sp>
        <p:nvSpPr>
          <p:cNvPr id="5"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a:t>
            </a:r>
            <a:r>
              <a:rPr lang="zh-CN" altLang="en-US" sz="3600" dirty="0">
                <a:solidFill>
                  <a:schemeClr val="bg1"/>
                </a:solidFill>
              </a:rPr>
              <a:t>通过</a:t>
            </a:r>
            <a:r>
              <a:rPr lang="zh-CN" altLang="en-US" sz="3600" dirty="0" smtClean="0">
                <a:solidFill>
                  <a:schemeClr val="bg1"/>
                </a:solidFill>
              </a:rPr>
              <a:t>审核</a:t>
            </a:r>
            <a:endParaRPr lang="zh-CN" altLang="en-US" sz="3600" dirty="0">
              <a:solidFill>
                <a:schemeClr val="bg1"/>
              </a:solidFill>
            </a:endParaRPr>
          </a:p>
        </p:txBody>
      </p:sp>
    </p:spTree>
    <p:extLst>
      <p:ext uri="{BB962C8B-B14F-4D97-AF65-F5344CB8AC3E}">
        <p14:creationId xmlns:p14="http://schemas.microsoft.com/office/powerpoint/2010/main" val="30439217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a:p>
        </p:txBody>
      </p:sp>
      <p:pic>
        <p:nvPicPr>
          <p:cNvPr id="4" name="图片 3" descr="C:\Users\Administrator\AppData\Roaming\Tencent\Users\2585470577\TIM\WinTemp\RichOle\74A%3LW3OA9~Y)ZXDTIMMON.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9918551" cy="5604734"/>
          </a:xfrm>
          <a:prstGeom prst="rect">
            <a:avLst/>
          </a:prstGeom>
          <a:noFill/>
          <a:ln>
            <a:noFill/>
          </a:ln>
        </p:spPr>
      </p:pic>
      <p:sp>
        <p:nvSpPr>
          <p:cNvPr id="5" name="标题 1"/>
          <p:cNvSpPr txBox="1">
            <a:spLocks/>
          </p:cNvSpPr>
          <p:nvPr/>
        </p:nvSpPr>
        <p:spPr>
          <a:xfrm>
            <a:off x="172572" y="537458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3600" dirty="0" smtClean="0">
                <a:solidFill>
                  <a:schemeClr val="bg1"/>
                </a:solidFill>
              </a:rPr>
              <a:t>后台：修改密码</a:t>
            </a:r>
            <a:endParaRPr lang="zh-CN" altLang="en-US" sz="3600" dirty="0">
              <a:solidFill>
                <a:schemeClr val="bg1"/>
              </a:solidFill>
            </a:endParaRPr>
          </a:p>
        </p:txBody>
      </p:sp>
    </p:spTree>
    <p:extLst>
      <p:ext uri="{BB962C8B-B14F-4D97-AF65-F5344CB8AC3E}">
        <p14:creationId xmlns:p14="http://schemas.microsoft.com/office/powerpoint/2010/main" val="14961087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396882" cy="1151965"/>
          </a:xfrm>
        </p:spPr>
        <p:txBody>
          <a:bodyPr>
            <a:normAutofit/>
          </a:bodyPr>
          <a:lstStyle/>
          <a:p>
            <a:r>
              <a:rPr lang="zh-CN" altLang="en-US" sz="2800" dirty="0" smtClean="0"/>
              <a:t>首句提示</a:t>
            </a:r>
            <a:endParaRPr lang="zh-CN" altLang="en-US" sz="2800" dirty="0"/>
          </a:p>
        </p:txBody>
      </p:sp>
      <mc:AlternateContent xmlns:mc="http://schemas.openxmlformats.org/markup-compatibility/2006" xmlns:a14="http://schemas.microsoft.com/office/drawing/2010/main">
        <mc:Choice Requires="a14">
          <p:sp>
            <p:nvSpPr>
              <p:cNvPr id="3" name="内容占位符 2"/>
              <p:cNvSpPr>
                <a:spLocks noGrp="1"/>
              </p:cNvSpPr>
              <p:nvPr>
                <p:ph sz="quarter" idx="13"/>
              </p:nvPr>
            </p:nvSpPr>
            <p:spPr>
              <a:xfrm>
                <a:off x="2175" y="1009147"/>
                <a:ext cx="11691387" cy="4606345"/>
              </a:xfrm>
            </p:spPr>
            <p:txBody>
              <a:bodyPr>
                <a:normAutofit/>
              </a:bodyPr>
              <a:lstStyle/>
              <a:p>
                <a:r>
                  <a:rPr lang="zh-CN" altLang="zh-CN" dirty="0"/>
                  <a:t>点击首句提示将会根据已选择的心情和以写文章内容获取首句</a:t>
                </a:r>
                <a:r>
                  <a:rPr lang="zh-CN" altLang="zh-CN" dirty="0" smtClean="0"/>
                  <a:t>提示。</a:t>
                </a:r>
                <a:r>
                  <a:rPr lang="zh-CN" altLang="zh-CN" dirty="0"/>
                  <a:t>具体算法为：由</a:t>
                </a:r>
                <a:r>
                  <a:rPr lang="en-US" altLang="zh-CN" dirty="0"/>
                  <a:t>Stanford </a:t>
                </a:r>
                <a:r>
                  <a:rPr lang="en-US" altLang="zh-CN" dirty="0" err="1"/>
                  <a:t>CoreNLP</a:t>
                </a:r>
                <a:r>
                  <a:rPr lang="zh-CN" altLang="zh-CN" dirty="0"/>
                  <a:t>工具取文章内容中情感有效的句子得到句情感，计算总字数（情感有效句子），总字数大于</a:t>
                </a:r>
                <a:r>
                  <a:rPr lang="en-US" altLang="zh-CN" dirty="0"/>
                  <a:t>10</a:t>
                </a:r>
                <a:r>
                  <a:rPr lang="zh-CN" altLang="zh-CN" dirty="0"/>
                  <a:t>时，</a:t>
                </a:r>
              </a:p>
              <a:p>
                <a14:m>
                  <m:oMath xmlns:m="http://schemas.openxmlformats.org/officeDocument/2006/math">
                    <m:r>
                      <a:rPr lang="zh-CN" altLang="zh-CN">
                        <a:latin typeface="Cambria Math" panose="02040503050406030204" pitchFamily="18" charset="0"/>
                      </a:rPr>
                      <m:t>平均情感</m:t>
                    </m:r>
                    <m:r>
                      <a:rPr lang="en-US" altLang="zh-CN">
                        <a:latin typeface="Cambria Math" panose="02040503050406030204" pitchFamily="18" charset="0"/>
                      </a:rPr>
                      <m:t>=</m:t>
                    </m:r>
                    <m:r>
                      <a:rPr lang="zh-CN" altLang="zh-CN">
                        <a:latin typeface="Cambria Math" panose="02040503050406030204" pitchFamily="18" charset="0"/>
                      </a:rPr>
                      <m:t>∑</m:t>
                    </m:r>
                    <m:r>
                      <a:rPr lang="zh-CN" altLang="zh-CN">
                        <a:latin typeface="Cambria Math" panose="02040503050406030204" pitchFamily="18" charset="0"/>
                      </a:rPr>
                      <m:t>（句情感</m:t>
                    </m:r>
                    <m:r>
                      <m:rPr>
                        <m:sty m:val="p"/>
                      </m:rPr>
                      <a:rPr lang="en-US" altLang="zh-CN">
                        <a:latin typeface="Cambria Math" panose="02040503050406030204" pitchFamily="18" charset="0"/>
                      </a:rPr>
                      <m:t>x</m:t>
                    </m:r>
                    <m:r>
                      <a:rPr lang="zh-CN" altLang="zh-CN">
                        <a:latin typeface="Cambria Math" panose="02040503050406030204" pitchFamily="18" charset="0"/>
                      </a:rPr>
                      <m:t>句子字数）</m:t>
                    </m:r>
                    <m:r>
                      <a:rPr lang="en-US" altLang="zh-CN">
                        <a:latin typeface="Cambria Math" panose="02040503050406030204" pitchFamily="18" charset="0"/>
                      </a:rPr>
                      <m:t>/</m:t>
                    </m:r>
                    <m:r>
                      <a:rPr lang="zh-CN" altLang="zh-CN">
                        <a:latin typeface="Cambria Math" panose="02040503050406030204" pitchFamily="18" charset="0"/>
                      </a:rPr>
                      <m:t>总字数</m:t>
                    </m:r>
                  </m:oMath>
                </a14:m>
                <a:endParaRPr lang="zh-CN" altLang="zh-CN" dirty="0"/>
              </a:p>
              <a:p>
                <a:r>
                  <a:rPr lang="zh-CN" altLang="zh-CN" dirty="0"/>
                  <a:t>否则，</a:t>
                </a:r>
              </a:p>
              <a:p>
                <a14:m>
                  <m:oMath xmlns:m="http://schemas.openxmlformats.org/officeDocument/2006/math">
                    <m:r>
                      <a:rPr lang="zh-CN" altLang="zh-CN">
                        <a:latin typeface="Cambria Math" panose="02040503050406030204" pitchFamily="18" charset="0"/>
                      </a:rPr>
                      <m:t>平均情感</m:t>
                    </m:r>
                    <m:r>
                      <a:rPr lang="en-US" altLang="zh-CN">
                        <a:latin typeface="Cambria Math" panose="02040503050406030204" pitchFamily="18" charset="0"/>
                      </a:rPr>
                      <m:t>=</m:t>
                    </m:r>
                    <m:r>
                      <a:rPr lang="zh-CN" altLang="zh-CN">
                        <a:latin typeface="Cambria Math" panose="02040503050406030204" pitchFamily="18" charset="0"/>
                      </a:rPr>
                      <m:t>已选择心情</m:t>
                    </m:r>
                  </m:oMath>
                </a14:m>
                <a:endParaRPr lang="zh-CN" altLang="zh-CN" dirty="0"/>
              </a:p>
              <a:p>
                <a:r>
                  <a:rPr lang="zh-CN" altLang="en-US" dirty="0"/>
                  <a:t>取数据库中首句</a:t>
                </a:r>
                <a:r>
                  <a:rPr lang="en-US" altLang="zh-CN" dirty="0"/>
                  <a:t>sentiment-</a:t>
                </a:r>
                <a:r>
                  <a:rPr lang="zh-CN" altLang="en-US" dirty="0"/>
                  <a:t>平均情感绝对值最小的两个首句数据，再取其外</a:t>
                </a:r>
                <a:r>
                  <a:rPr lang="en-US" altLang="zh-CN" dirty="0"/>
                  <a:t>3</a:t>
                </a:r>
                <a:r>
                  <a:rPr lang="zh-CN" altLang="en-US" dirty="0"/>
                  <a:t>个随机首句数据合计</a:t>
                </a:r>
                <a:r>
                  <a:rPr lang="en-US" altLang="zh-CN" dirty="0"/>
                  <a:t>5</a:t>
                </a:r>
                <a:r>
                  <a:rPr lang="zh-CN" altLang="en-US" dirty="0"/>
                  <a:t>条数据随机排序构成首句提示。</a:t>
                </a:r>
              </a:p>
            </p:txBody>
          </p:sp>
        </mc:Choice>
        <mc:Fallback xmlns="">
          <p:sp>
            <p:nvSpPr>
              <p:cNvPr id="3" name="内容占位符 2"/>
              <p:cNvSpPr>
                <a:spLocks noGrp="1" noRot="1" noChangeAspect="1" noMove="1" noResize="1" noEditPoints="1" noAdjustHandles="1" noChangeArrowheads="1" noChangeShapeType="1" noTextEdit="1"/>
              </p:cNvSpPr>
              <p:nvPr>
                <p:ph sz="quarter" idx="13"/>
              </p:nvPr>
            </p:nvSpPr>
            <p:spPr>
              <a:xfrm>
                <a:off x="2175" y="1009147"/>
                <a:ext cx="11691387" cy="4606345"/>
              </a:xfrm>
              <a:blipFill rotWithShape="0">
                <a:blip r:embed="rId2"/>
                <a:stretch>
                  <a:fillRect l="-1199" r="-57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2048287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p:cNvSpPr>
                <a:spLocks noGrp="1"/>
              </p:cNvSpPr>
              <p:nvPr>
                <p:ph sz="quarter" idx="13"/>
              </p:nvPr>
            </p:nvSpPr>
            <p:spPr>
              <a:xfrm>
                <a:off x="0" y="871370"/>
                <a:ext cx="11682805" cy="4733364"/>
              </a:xfrm>
            </p:spPr>
            <p:txBody>
              <a:bodyPr>
                <a:normAutofit/>
              </a:bodyPr>
              <a:lstStyle/>
              <a:p>
                <a:r>
                  <a:rPr lang="zh-CN" altLang="en-US" dirty="0" smtClean="0"/>
                  <a:t>免费提醒在字数小于</a:t>
                </a:r>
                <a:r>
                  <a:rPr lang="en-US" altLang="zh-CN" dirty="0" smtClean="0"/>
                  <a:t>10</a:t>
                </a:r>
                <a:r>
                  <a:rPr lang="zh-CN" altLang="en-US" dirty="0" smtClean="0"/>
                  <a:t>时给出</a:t>
                </a:r>
                <a:r>
                  <a:rPr lang="en-US" altLang="zh-CN" dirty="0" smtClean="0"/>
                  <a:t>5</a:t>
                </a:r>
                <a:r>
                  <a:rPr lang="zh-CN" altLang="en-US" dirty="0" smtClean="0"/>
                  <a:t>条随机提示，否则与首句提示算法相同。</a:t>
                </a:r>
                <a:endParaRPr lang="en-US" altLang="zh-CN" dirty="0" smtClean="0"/>
              </a:p>
              <a:p>
                <a:r>
                  <a:rPr lang="en-US" altLang="zh-CN" dirty="0" smtClean="0"/>
                  <a:t>Stanford </a:t>
                </a:r>
                <a:r>
                  <a:rPr lang="en-US" altLang="zh-CN" dirty="0" err="1"/>
                  <a:t>CoreNLP</a:t>
                </a:r>
                <a:r>
                  <a:rPr lang="zh-CN" altLang="zh-CN" dirty="0"/>
                  <a:t>工具的情感分析使用一种基于深度学习的树的组合模型（</a:t>
                </a:r>
                <a:r>
                  <a:rPr lang="en-US" altLang="zh-CN" dirty="0" err="1"/>
                  <a:t>Socher</a:t>
                </a:r>
                <a:r>
                  <a:rPr lang="en-US" altLang="zh-CN" dirty="0"/>
                  <a:t> et al.</a:t>
                </a:r>
                <a:r>
                  <a:rPr lang="zh-CN" altLang="zh-CN" dirty="0"/>
                  <a:t>，</a:t>
                </a:r>
                <a:r>
                  <a:rPr lang="en-US" altLang="zh-CN" dirty="0"/>
                  <a:t>2013</a:t>
                </a:r>
                <a:r>
                  <a:rPr lang="zh-CN" altLang="zh-CN" dirty="0"/>
                  <a:t>）。每个句子的二值化树的节点，特别是包括每个句子的根节点，都被赋予情感评分</a:t>
                </a:r>
                <a:r>
                  <a:rPr lang="zh-CN" altLang="zh-CN" dirty="0" smtClean="0"/>
                  <a:t>。分析</a:t>
                </a:r>
                <a:r>
                  <a:rPr lang="zh-CN" altLang="zh-CN" dirty="0"/>
                  <a:t>结果从</a:t>
                </a:r>
                <a:r>
                  <a:rPr lang="en-US" altLang="zh-CN" dirty="0"/>
                  <a:t>0-4</a:t>
                </a:r>
                <a:r>
                  <a:rPr lang="zh-CN" altLang="zh-CN" dirty="0"/>
                  <a:t>分别对应</a:t>
                </a:r>
                <a:r>
                  <a:rPr lang="en-US" altLang="zh-CN" dirty="0"/>
                  <a:t>Very positive</a:t>
                </a:r>
                <a:r>
                  <a:rPr lang="zh-CN" altLang="zh-CN" dirty="0"/>
                  <a:t>，</a:t>
                </a:r>
                <a:r>
                  <a:rPr lang="en-US" altLang="zh-CN" dirty="0"/>
                  <a:t>Positive</a:t>
                </a:r>
                <a:r>
                  <a:rPr lang="zh-CN" altLang="zh-CN" dirty="0"/>
                  <a:t>，</a:t>
                </a:r>
                <a:r>
                  <a:rPr lang="en-US" altLang="zh-CN" dirty="0"/>
                  <a:t>Neutral</a:t>
                </a:r>
                <a:r>
                  <a:rPr lang="zh-CN" altLang="zh-CN" dirty="0"/>
                  <a:t>，</a:t>
                </a:r>
                <a:r>
                  <a:rPr lang="en-US" altLang="zh-CN" dirty="0" err="1"/>
                  <a:t>Negative,Very</a:t>
                </a:r>
                <a:r>
                  <a:rPr lang="en-US" altLang="zh-CN" dirty="0"/>
                  <a:t> negative</a:t>
                </a:r>
                <a:r>
                  <a:rPr lang="zh-CN" altLang="zh-CN" dirty="0"/>
                  <a:t>。</a:t>
                </a:r>
              </a:p>
              <a:p>
                <a:r>
                  <a:rPr lang="zh-CN" altLang="zh-CN" dirty="0"/>
                  <a:t>关于首句提示和免费提示数据中的</a:t>
                </a:r>
                <a:r>
                  <a:rPr lang="en-US" altLang="zh-CN" dirty="0"/>
                  <a:t>sentiment</a:t>
                </a:r>
                <a:r>
                  <a:rPr lang="zh-CN" altLang="zh-CN" dirty="0"/>
                  <a:t>，</a:t>
                </a:r>
              </a:p>
              <a:p>
                <a14:m>
                  <m:oMath xmlns:m="http://schemas.openxmlformats.org/officeDocument/2006/math">
                    <m:r>
                      <m:rPr>
                        <m:sty m:val="p"/>
                      </m:rPr>
                      <a:rPr lang="en-US" altLang="zh-CN">
                        <a:latin typeface="Cambria Math" panose="02040503050406030204" pitchFamily="18" charset="0"/>
                      </a:rPr>
                      <m:t>sentiment</m:t>
                    </m:r>
                    <m:r>
                      <a:rPr lang="en-US" altLang="zh-CN">
                        <a:latin typeface="Cambria Math" panose="02040503050406030204" pitchFamily="18" charset="0"/>
                      </a:rPr>
                      <m:t>=</m:t>
                    </m:r>
                    <m:r>
                      <m:rPr>
                        <m:sty m:val="p"/>
                      </m:rPr>
                      <a:rPr lang="en-US" altLang="zh-CN">
                        <a:latin typeface="Cambria Math" panose="02040503050406030204" pitchFamily="18" charset="0"/>
                      </a:rPr>
                      <m:t>ATAN</m:t>
                    </m:r>
                    <m:r>
                      <a:rPr lang="en-US" altLang="zh-CN">
                        <a:latin typeface="Cambria Math" panose="02040503050406030204" pitchFamily="18" charset="0"/>
                      </a:rPr>
                      <m:t> (</m:t>
                    </m:r>
                    <m:r>
                      <m:rPr>
                        <m:sty m:val="p"/>
                      </m:rPr>
                      <a:rPr lang="en-US" altLang="zh-CN">
                        <a:latin typeface="Cambria Math" panose="02040503050406030204" pitchFamily="18" charset="0"/>
                      </a:rPr>
                      <m:t>usep</m:t>
                    </m:r>
                    <m:r>
                      <a:rPr lang="en-US" altLang="zh-CN">
                        <a:latin typeface="Cambria Math" panose="02040503050406030204" pitchFamily="18" charset="0"/>
                      </a:rPr>
                      <m:t>/100)/</m:t>
                    </m:r>
                    <m:r>
                      <m:rPr>
                        <m:sty m:val="p"/>
                      </m:rPr>
                      <a:rPr lang="en-US" altLang="zh-CN">
                        <a:latin typeface="Cambria Math" panose="02040503050406030204" pitchFamily="18" charset="0"/>
                      </a:rPr>
                      <m:t>PI</m:t>
                    </m:r>
                    <m:r>
                      <a:rPr lang="en-US" altLang="zh-CN">
                        <a:latin typeface="Cambria Math" panose="02040503050406030204" pitchFamily="18" charset="0"/>
                      </a:rPr>
                      <m:t> ()</m:t>
                    </m:r>
                    <m:r>
                      <a:rPr lang="en-US" altLang="zh-CN" i="1">
                        <a:latin typeface="Cambria Math" panose="02040503050406030204" pitchFamily="18" charset="0"/>
                      </a:rPr>
                      <m:t>∗</m:t>
                    </m:r>
                    <m:r>
                      <a:rPr lang="en-US" altLang="zh-CN">
                        <a:latin typeface="Cambria Math" panose="02040503050406030204" pitchFamily="18" charset="0"/>
                      </a:rPr>
                      <m:t>2</m:t>
                    </m:r>
                    <m:r>
                      <a:rPr lang="en-US" altLang="zh-CN" i="1">
                        <a:latin typeface="Cambria Math" panose="02040503050406030204" pitchFamily="18" charset="0"/>
                      </a:rPr>
                      <m:t>−</m:t>
                    </m:r>
                    <m:r>
                      <a:rPr lang="en-US" altLang="zh-CN">
                        <a:latin typeface="Cambria Math" panose="02040503050406030204" pitchFamily="18" charset="0"/>
                      </a:rPr>
                      <m:t> </m:t>
                    </m:r>
                    <m:r>
                      <m:rPr>
                        <m:sty m:val="p"/>
                      </m:rPr>
                      <a:rPr lang="en-US" altLang="zh-CN">
                        <a:latin typeface="Cambria Math" panose="02040503050406030204" pitchFamily="18" charset="0"/>
                      </a:rPr>
                      <m:t>ATAN</m:t>
                    </m:r>
                    <m:r>
                      <a:rPr lang="en-US" altLang="zh-CN">
                        <a:latin typeface="Cambria Math" panose="02040503050406030204" pitchFamily="18" charset="0"/>
                      </a:rPr>
                      <m:t> (</m:t>
                    </m:r>
                    <m:r>
                      <m:rPr>
                        <m:sty m:val="p"/>
                      </m:rPr>
                      <a:rPr lang="en-US" altLang="zh-CN">
                        <a:latin typeface="Cambria Math" panose="02040503050406030204" pitchFamily="18" charset="0"/>
                      </a:rPr>
                      <m:t>usen</m:t>
                    </m:r>
                    <m:r>
                      <a:rPr lang="en-US" altLang="zh-CN">
                        <a:latin typeface="Cambria Math" panose="02040503050406030204" pitchFamily="18" charset="0"/>
                      </a:rPr>
                      <m:t>/100)/</m:t>
                    </m:r>
                    <m:r>
                      <m:rPr>
                        <m:sty m:val="p"/>
                      </m:rPr>
                      <a:rPr lang="en-US" altLang="zh-CN">
                        <a:latin typeface="Cambria Math" panose="02040503050406030204" pitchFamily="18" charset="0"/>
                      </a:rPr>
                      <m:t>PI</m:t>
                    </m:r>
                    <m:r>
                      <a:rPr lang="en-US" altLang="zh-CN">
                        <a:latin typeface="Cambria Math" panose="02040503050406030204" pitchFamily="18" charset="0"/>
                      </a:rPr>
                      <m:t> ()</m:t>
                    </m:r>
                    <m:r>
                      <a:rPr lang="en-US" altLang="zh-CN" i="1">
                        <a:latin typeface="Cambria Math" panose="02040503050406030204" pitchFamily="18" charset="0"/>
                      </a:rPr>
                      <m:t>∗</m:t>
                    </m:r>
                    <m:r>
                      <a:rPr lang="en-US" altLang="zh-CN">
                        <a:latin typeface="Cambria Math" panose="02040503050406030204" pitchFamily="18" charset="0"/>
                      </a:rPr>
                      <m:t>2</m:t>
                    </m:r>
                  </m:oMath>
                </a14:m>
                <a:endParaRPr lang="zh-CN" altLang="zh-CN" dirty="0"/>
              </a:p>
              <a:p>
                <a:r>
                  <a:rPr lang="zh-CN" altLang="zh-CN" dirty="0"/>
                  <a:t>对于数据的每次使用，心情为好时</a:t>
                </a:r>
                <a:r>
                  <a:rPr lang="en-US" altLang="zh-CN" dirty="0"/>
                  <a:t>usep+1</a:t>
                </a:r>
                <a:r>
                  <a:rPr lang="zh-CN" altLang="zh-CN" dirty="0"/>
                  <a:t>，心情为差时</a:t>
                </a:r>
                <a:r>
                  <a:rPr lang="en-US" altLang="zh-CN" dirty="0"/>
                  <a:t>usen+1</a:t>
                </a:r>
                <a:r>
                  <a:rPr lang="zh-CN" altLang="zh-CN" dirty="0"/>
                  <a:t>，心情为一般时</a:t>
                </a:r>
                <a:r>
                  <a:rPr lang="en-US" altLang="zh-CN" dirty="0" err="1"/>
                  <a:t>usep</a:t>
                </a:r>
                <a:r>
                  <a:rPr lang="zh-CN" altLang="zh-CN" dirty="0"/>
                  <a:t>和</a:t>
                </a:r>
                <a:r>
                  <a:rPr lang="en-US" altLang="zh-CN" dirty="0" err="1"/>
                  <a:t>usen</a:t>
                </a:r>
                <a:r>
                  <a:rPr lang="zh-CN" altLang="zh-CN" dirty="0"/>
                  <a:t>各</a:t>
                </a:r>
                <a:r>
                  <a:rPr lang="en-US" altLang="zh-CN" dirty="0"/>
                  <a:t>+1</a:t>
                </a:r>
                <a:r>
                  <a:rPr lang="zh-CN" altLang="zh-CN" dirty="0"/>
                  <a:t>。这样提示数据的</a:t>
                </a:r>
                <a:r>
                  <a:rPr lang="en-US" altLang="zh-CN" dirty="0"/>
                  <a:t>sentiment</a:t>
                </a:r>
                <a:r>
                  <a:rPr lang="zh-CN" altLang="zh-CN" dirty="0"/>
                  <a:t>值受正负情感下使用次数影响在区间（</a:t>
                </a:r>
                <a:r>
                  <a:rPr lang="en-US" altLang="zh-CN" dirty="0"/>
                  <a:t>-1,1</a:t>
                </a:r>
                <a:r>
                  <a:rPr lang="zh-CN" altLang="zh-CN" dirty="0"/>
                  <a:t>）内浮动。</a:t>
                </a:r>
              </a:p>
              <a:p>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sz="quarter" idx="13"/>
              </p:nvPr>
            </p:nvSpPr>
            <p:spPr>
              <a:xfrm>
                <a:off x="0" y="871370"/>
                <a:ext cx="11682805" cy="4733364"/>
              </a:xfrm>
              <a:blipFill rotWithShape="0">
                <a:blip r:embed="rId2"/>
                <a:stretch>
                  <a:fillRect l="-1200" r="-522"/>
                </a:stretch>
              </a:blipFill>
            </p:spPr>
            <p:txBody>
              <a:bodyPr/>
              <a:lstStyle/>
              <a:p>
                <a:r>
                  <a:rPr lang="zh-CN" altLang="en-US">
                    <a:noFill/>
                  </a:rPr>
                  <a:t> </a:t>
                </a:r>
              </a:p>
            </p:txBody>
          </p:sp>
        </mc:Fallback>
      </mc:AlternateContent>
      <p:sp>
        <p:nvSpPr>
          <p:cNvPr id="4" name="标题 1"/>
          <p:cNvSpPr txBox="1">
            <a:spLocks/>
          </p:cNvSpPr>
          <p:nvPr/>
        </p:nvSpPr>
        <p:spPr>
          <a:xfrm>
            <a:off x="0" y="0"/>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zh-CN" altLang="en-US" sz="2800" dirty="0" smtClean="0"/>
              <a:t>免费提示</a:t>
            </a:r>
            <a:endParaRPr lang="zh-CN" altLang="en-US" sz="2800" dirty="0"/>
          </a:p>
        </p:txBody>
      </p:sp>
    </p:spTree>
    <p:extLst>
      <p:ext uri="{BB962C8B-B14F-4D97-AF65-F5344CB8AC3E}">
        <p14:creationId xmlns:p14="http://schemas.microsoft.com/office/powerpoint/2010/main" val="35420577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396882" cy="1151965"/>
          </a:xfrm>
        </p:spPr>
        <p:txBody>
          <a:bodyPr>
            <a:normAutofit/>
          </a:bodyPr>
          <a:lstStyle/>
          <a:p>
            <a:r>
              <a:rPr lang="en-US" altLang="zh-CN" sz="2800" dirty="0" smtClean="0"/>
              <a:t>VIP</a:t>
            </a:r>
            <a:r>
              <a:rPr lang="zh-CN" altLang="en-US" sz="2800" dirty="0" smtClean="0"/>
              <a:t>提示</a:t>
            </a:r>
            <a:endParaRPr lang="zh-CN" altLang="en-US" sz="2800" dirty="0"/>
          </a:p>
        </p:txBody>
      </p:sp>
      <mc:AlternateContent xmlns:mc="http://schemas.openxmlformats.org/markup-compatibility/2006" xmlns:a14="http://schemas.microsoft.com/office/drawing/2010/main">
        <mc:Choice Requires="a14">
          <p:sp>
            <p:nvSpPr>
              <p:cNvPr id="3" name="内容占位符 2"/>
              <p:cNvSpPr>
                <a:spLocks noGrp="1"/>
              </p:cNvSpPr>
              <p:nvPr>
                <p:ph sz="quarter" idx="13"/>
              </p:nvPr>
            </p:nvSpPr>
            <p:spPr>
              <a:xfrm>
                <a:off x="0" y="914400"/>
                <a:ext cx="11682805" cy="4679576"/>
              </a:xfrm>
            </p:spPr>
            <p:txBody>
              <a:bodyPr/>
              <a:lstStyle/>
              <a:p>
                <a:r>
                  <a:rPr lang="zh-CN" altLang="zh-CN" dirty="0"/>
                  <a:t>点击</a:t>
                </a:r>
                <a:r>
                  <a:rPr lang="en-US" altLang="zh-CN" dirty="0"/>
                  <a:t>VIP</a:t>
                </a:r>
                <a:r>
                  <a:rPr lang="zh-CN" altLang="zh-CN" dirty="0"/>
                  <a:t>提示将会根据当前文章内容提取关键词，并根据预训练的</a:t>
                </a:r>
                <a:r>
                  <a:rPr lang="en-US" altLang="zh-CN" dirty="0" err="1"/>
                  <a:t>GloVe</a:t>
                </a:r>
                <a:r>
                  <a:rPr lang="zh-CN" altLang="zh-CN" dirty="0"/>
                  <a:t>词向量模型得到相关词汇并给出</a:t>
                </a:r>
                <a:r>
                  <a:rPr lang="zh-CN" altLang="zh-CN" dirty="0" smtClean="0"/>
                  <a:t>提示。</a:t>
                </a:r>
                <a:r>
                  <a:rPr lang="zh-CN" altLang="zh-CN" dirty="0"/>
                  <a:t>由于前文中我写了很多</a:t>
                </a:r>
                <a:r>
                  <a:rPr lang="en-US" altLang="zh-CN" dirty="0"/>
                  <a:t>“bad”</a:t>
                </a:r>
                <a:r>
                  <a:rPr lang="zh-CN" altLang="zh-CN" dirty="0"/>
                  <a:t>，所以可以看到提示了</a:t>
                </a:r>
                <a:r>
                  <a:rPr lang="en-US" altLang="zh-CN" dirty="0"/>
                  <a:t>“worse”</a:t>
                </a:r>
                <a:r>
                  <a:rPr lang="zh-CN" altLang="zh-CN" dirty="0"/>
                  <a:t>、</a:t>
                </a:r>
                <a:r>
                  <a:rPr lang="en-US" altLang="zh-CN" dirty="0"/>
                  <a:t>“unfortunately”</a:t>
                </a:r>
                <a:r>
                  <a:rPr lang="zh-CN" altLang="zh-CN" dirty="0"/>
                  <a:t>等词。</a:t>
                </a:r>
              </a:p>
              <a:p>
                <a:r>
                  <a:rPr lang="zh-CN" altLang="zh-CN" dirty="0"/>
                  <a:t>关键词提取基于一个简单的算法：先使用一个英文停用词表</a:t>
                </a:r>
                <a:r>
                  <a:rPr lang="en-US" altLang="zh-CN" dirty="0" err="1"/>
                  <a:t>stoplist</a:t>
                </a:r>
                <a:r>
                  <a:rPr lang="zh-CN" altLang="zh-CN" dirty="0"/>
                  <a:t>筛去无意义单词（例如“</a:t>
                </a:r>
                <a:r>
                  <a:rPr lang="en-US" altLang="zh-CN" dirty="0"/>
                  <a:t>yes</a:t>
                </a:r>
                <a:r>
                  <a:rPr lang="zh-CN" altLang="zh-CN" dirty="0"/>
                  <a:t>”）再使用</a:t>
                </a:r>
                <a:r>
                  <a:rPr lang="en-US" altLang="zh-CN" dirty="0"/>
                  <a:t>Stanford </a:t>
                </a:r>
                <a:r>
                  <a:rPr lang="en-US" altLang="zh-CN" dirty="0" err="1"/>
                  <a:t>CoreNLP</a:t>
                </a:r>
                <a:r>
                  <a:rPr lang="zh-CN" altLang="zh-CN" dirty="0"/>
                  <a:t>工具提取单词词根和词性，只判断名词、动词、形容词的词根，取出现次数最多的三个词根。相关词汇则是根据两个单词词向量的余弦值大小确定的</a:t>
                </a:r>
                <a:r>
                  <a:rPr lang="zh-CN" altLang="zh-CN" dirty="0" smtClean="0"/>
                  <a:t>，</a:t>
                </a:r>
                <a:r>
                  <a:rPr lang="zh-CN" altLang="zh-CN" dirty="0"/>
                  <a:t>对关键词和模型中其他单词求余弦，取与第一关键词的余弦值最大的三个单词和与第二、第三关键词的余弦值最大的单词以及三个关键词本身共八个单词组成</a:t>
                </a:r>
                <a:r>
                  <a:rPr lang="en-US" altLang="zh-CN" dirty="0"/>
                  <a:t>VIP</a:t>
                </a:r>
                <a:r>
                  <a:rPr lang="zh-CN" altLang="zh-CN" dirty="0"/>
                  <a:t>提示列表</a:t>
                </a:r>
                <a:r>
                  <a:rPr lang="zh-CN" altLang="zh-CN" dirty="0" smtClean="0"/>
                  <a:t>。</a:t>
                </a:r>
                <a:endParaRPr lang="en-US" altLang="zh-CN" dirty="0" smtClean="0"/>
              </a:p>
              <a:p>
                <a:r>
                  <a:rPr lang="zh-CN" altLang="zh-CN" dirty="0"/>
                  <a:t>多维向量的余弦计算公式为，</a:t>
                </a:r>
                <a14:m>
                  <m:oMath xmlns:m="http://schemas.openxmlformats.org/officeDocument/2006/math">
                    <m:func>
                      <m:funcPr>
                        <m:ctrlPr>
                          <a:rPr lang="zh-CN" altLang="zh-CN" i="1">
                            <a:latin typeface="Cambria Math" panose="02040503050406030204" pitchFamily="18" charset="0"/>
                          </a:rPr>
                        </m:ctrlPr>
                      </m:funcPr>
                      <m:fName>
                        <m:r>
                          <m:rPr>
                            <m:sty m:val="p"/>
                          </m:rPr>
                          <a:rPr lang="en-US" altLang="zh-CN">
                            <a:latin typeface="Cambria Math" panose="02040503050406030204" pitchFamily="18" charset="0"/>
                          </a:rPr>
                          <m:t>cos</m:t>
                        </m:r>
                      </m:fName>
                      <m:e>
                        <m:r>
                          <a:rPr lang="en-US" altLang="zh-CN" i="1">
                            <a:latin typeface="Cambria Math" panose="02040503050406030204" pitchFamily="18" charset="0"/>
                          </a:rPr>
                          <m:t>𝜃</m:t>
                        </m:r>
                      </m:e>
                    </m:func>
                    <m:r>
                      <a:rPr lang="en-US" altLang="zh-CN">
                        <a:latin typeface="Cambria Math" panose="02040503050406030204" pitchFamily="18" charset="0"/>
                      </a:rPr>
                      <m:t>=</m:t>
                    </m:r>
                    <m:f>
                      <m:fPr>
                        <m:ctrlPr>
                          <a:rPr lang="zh-CN" altLang="zh-CN" i="1">
                            <a:latin typeface="Cambria Math" panose="02040503050406030204" pitchFamily="18" charset="0"/>
                          </a:rPr>
                        </m:ctrlPr>
                      </m:fPr>
                      <m:num>
                        <m:nary>
                          <m:naryPr>
                            <m:chr m:val="∑"/>
                            <m:limLoc m:val="subSup"/>
                            <m:ctrlPr>
                              <a:rPr lang="zh-CN" altLang="zh-CN" i="1">
                                <a:latin typeface="Cambria Math" panose="02040503050406030204" pitchFamily="18" charset="0"/>
                              </a:rPr>
                            </m:ctrlPr>
                          </m:naryPr>
                          <m:sub>
                            <m:r>
                              <a:rPr lang="en-US" altLang="zh-CN" i="1">
                                <a:latin typeface="Cambria Math" panose="02040503050406030204" pitchFamily="18" charset="0"/>
                              </a:rPr>
                              <m:t>1</m:t>
                            </m:r>
                          </m:sub>
                          <m:sup>
                            <m:r>
                              <a:rPr lang="en-US" altLang="zh-CN" i="1">
                                <a:latin typeface="Cambria Math" panose="02040503050406030204" pitchFamily="18" charset="0"/>
                              </a:rPr>
                              <m:t>𝑛</m:t>
                            </m:r>
                          </m:sup>
                          <m:e>
                            <m:d>
                              <m:dPr>
                                <m:ctrlPr>
                                  <a:rPr lang="zh-CN" altLang="zh-CN" i="1">
                                    <a:latin typeface="Cambria Math" panose="02040503050406030204" pitchFamily="18" charset="0"/>
                                  </a:rPr>
                                </m:ctrlPr>
                              </m:dPr>
                              <m:e>
                                <m:sSub>
                                  <m:sSubPr>
                                    <m:ctrlPr>
                                      <a:rPr lang="zh-CN" altLang="zh-CN" i="1">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𝑖</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𝐵</m:t>
                                    </m:r>
                                  </m:e>
                                  <m:sub>
                                    <m:r>
                                      <a:rPr lang="en-US" altLang="zh-CN" i="1">
                                        <a:latin typeface="Cambria Math" panose="02040503050406030204" pitchFamily="18" charset="0"/>
                                      </a:rPr>
                                      <m:t>𝑖</m:t>
                                    </m:r>
                                  </m:sub>
                                </m:sSub>
                              </m:e>
                            </m:d>
                          </m:e>
                        </m:nary>
                      </m:num>
                      <m:den>
                        <m:rad>
                          <m:radPr>
                            <m:degHide m:val="on"/>
                            <m:ctrlPr>
                              <a:rPr lang="zh-CN" altLang="zh-CN" i="1">
                                <a:latin typeface="Cambria Math" panose="02040503050406030204" pitchFamily="18" charset="0"/>
                              </a:rPr>
                            </m:ctrlPr>
                          </m:radPr>
                          <m:deg/>
                          <m:e>
                            <m:nary>
                              <m:naryPr>
                                <m:chr m:val="∑"/>
                                <m:limLoc m:val="subSup"/>
                                <m:ctrlPr>
                                  <a:rPr lang="zh-CN" altLang="zh-CN" i="1">
                                    <a:latin typeface="Cambria Math" panose="02040503050406030204" pitchFamily="18" charset="0"/>
                                  </a:rPr>
                                </m:ctrlPr>
                              </m:naryPr>
                              <m:sub>
                                <m:r>
                                  <a:rPr lang="en-US" altLang="zh-CN" i="1">
                                    <a:latin typeface="Cambria Math" panose="02040503050406030204" pitchFamily="18" charset="0"/>
                                  </a:rPr>
                                  <m:t>1</m:t>
                                </m:r>
                              </m:sub>
                              <m:sup>
                                <m:r>
                                  <a:rPr lang="en-US" altLang="zh-CN" i="1">
                                    <a:latin typeface="Cambria Math" panose="02040503050406030204" pitchFamily="18" charset="0"/>
                                  </a:rPr>
                                  <m:t>𝑛</m:t>
                                </m:r>
                              </m:sup>
                              <m:e>
                                <m:sSup>
                                  <m:sSupPr>
                                    <m:ctrlPr>
                                      <a:rPr lang="zh-CN" altLang="zh-CN" i="1">
                                        <a:latin typeface="Cambria Math" panose="02040503050406030204" pitchFamily="18" charset="0"/>
                                      </a:rPr>
                                    </m:ctrlPr>
                                  </m:sSupPr>
                                  <m:e>
                                    <m:sSub>
                                      <m:sSubPr>
                                        <m:ctrlPr>
                                          <a:rPr lang="zh-CN" altLang="zh-CN" i="1">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𝑖</m:t>
                                        </m:r>
                                      </m:sub>
                                    </m:sSub>
                                  </m:e>
                                  <m:sup>
                                    <m:r>
                                      <a:rPr lang="en-US" altLang="zh-CN" i="1">
                                        <a:latin typeface="Cambria Math" panose="02040503050406030204" pitchFamily="18" charset="0"/>
                                      </a:rPr>
                                      <m:t>2</m:t>
                                    </m:r>
                                  </m:sup>
                                </m:sSup>
                              </m:e>
                            </m:nary>
                          </m:e>
                        </m:rad>
                        <m:r>
                          <a:rPr lang="en-US" altLang="zh-CN" i="1">
                            <a:latin typeface="Cambria Math" panose="02040503050406030204" pitchFamily="18" charset="0"/>
                          </a:rPr>
                          <m:t>∗</m:t>
                        </m:r>
                        <m:rad>
                          <m:radPr>
                            <m:degHide m:val="on"/>
                            <m:ctrlPr>
                              <a:rPr lang="zh-CN" altLang="zh-CN" i="1">
                                <a:latin typeface="Cambria Math" panose="02040503050406030204" pitchFamily="18" charset="0"/>
                              </a:rPr>
                            </m:ctrlPr>
                          </m:radPr>
                          <m:deg/>
                          <m:e>
                            <m:nary>
                              <m:naryPr>
                                <m:chr m:val="∑"/>
                                <m:limLoc m:val="subSup"/>
                                <m:ctrlPr>
                                  <a:rPr lang="zh-CN" altLang="zh-CN" i="1">
                                    <a:latin typeface="Cambria Math" panose="02040503050406030204" pitchFamily="18" charset="0"/>
                                  </a:rPr>
                                </m:ctrlPr>
                              </m:naryPr>
                              <m:sub>
                                <m:r>
                                  <a:rPr lang="en-US" altLang="zh-CN" i="1">
                                    <a:latin typeface="Cambria Math" panose="02040503050406030204" pitchFamily="18" charset="0"/>
                                  </a:rPr>
                                  <m:t>1</m:t>
                                </m:r>
                              </m:sub>
                              <m:sup>
                                <m:r>
                                  <a:rPr lang="en-US" altLang="zh-CN" i="1">
                                    <a:latin typeface="Cambria Math" panose="02040503050406030204" pitchFamily="18" charset="0"/>
                                  </a:rPr>
                                  <m:t>𝑛</m:t>
                                </m:r>
                              </m:sup>
                              <m:e>
                                <m:sSup>
                                  <m:sSupPr>
                                    <m:ctrlPr>
                                      <a:rPr lang="zh-CN" altLang="zh-CN" i="1">
                                        <a:latin typeface="Cambria Math" panose="02040503050406030204" pitchFamily="18" charset="0"/>
                                      </a:rPr>
                                    </m:ctrlPr>
                                  </m:sSupPr>
                                  <m:e>
                                    <m:sSub>
                                      <m:sSubPr>
                                        <m:ctrlPr>
                                          <a:rPr lang="zh-CN" altLang="zh-CN" i="1">
                                            <a:latin typeface="Cambria Math" panose="02040503050406030204" pitchFamily="18" charset="0"/>
                                          </a:rPr>
                                        </m:ctrlPr>
                                      </m:sSubPr>
                                      <m:e>
                                        <m:r>
                                          <a:rPr lang="en-US" altLang="zh-CN" i="1">
                                            <a:latin typeface="Cambria Math" panose="02040503050406030204" pitchFamily="18" charset="0"/>
                                          </a:rPr>
                                          <m:t>𝐵</m:t>
                                        </m:r>
                                      </m:e>
                                      <m:sub>
                                        <m:r>
                                          <a:rPr lang="en-US" altLang="zh-CN" i="1">
                                            <a:latin typeface="Cambria Math" panose="02040503050406030204" pitchFamily="18" charset="0"/>
                                          </a:rPr>
                                          <m:t>𝑖</m:t>
                                        </m:r>
                                      </m:sub>
                                    </m:sSub>
                                  </m:e>
                                  <m:sup>
                                    <m:r>
                                      <a:rPr lang="en-US" altLang="zh-CN" i="1">
                                        <a:latin typeface="Cambria Math" panose="02040503050406030204" pitchFamily="18" charset="0"/>
                                      </a:rPr>
                                      <m:t>2</m:t>
                                    </m:r>
                                  </m:sup>
                                </m:sSup>
                              </m:e>
                            </m:nary>
                          </m:e>
                        </m:rad>
                      </m:den>
                    </m:f>
                  </m:oMath>
                </a14:m>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sz="quarter" idx="13"/>
              </p:nvPr>
            </p:nvSpPr>
            <p:spPr>
              <a:xfrm>
                <a:off x="0" y="914400"/>
                <a:ext cx="11682805" cy="4679576"/>
              </a:xfrm>
              <a:blipFill rotWithShape="0">
                <a:blip r:embed="rId2"/>
                <a:stretch>
                  <a:fillRect l="-1200" r="-10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3380238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概述</a:t>
            </a:r>
            <a:endParaRPr lang="zh-CN" altLang="en-US" dirty="0"/>
          </a:p>
        </p:txBody>
      </p:sp>
      <p:sp>
        <p:nvSpPr>
          <p:cNvPr id="3" name="内容占位符 2"/>
          <p:cNvSpPr>
            <a:spLocks noGrp="1"/>
          </p:cNvSpPr>
          <p:nvPr>
            <p:ph sz="quarter" idx="13"/>
          </p:nvPr>
        </p:nvSpPr>
        <p:spPr/>
        <p:txBody>
          <a:bodyPr/>
          <a:lstStyle/>
          <a:p>
            <a:r>
              <a:rPr lang="zh-CN" altLang="zh-CN" dirty="0"/>
              <a:t>随着文化交融和发展，无论是日常英文写作还是留学推荐信等，英文写作的需求普遍存在，但更多的时候我们的写作能力可能有所欠缺，所以本系统旨在为有英语写作需求的用户，提供英语写作时的查错、纠正、智能提示等辅助功能，帮助用户更好地进行英语写作，并提高英语写作能力。</a:t>
            </a:r>
            <a:endParaRPr lang="zh-CN" altLang="en-US" dirty="0"/>
          </a:p>
        </p:txBody>
      </p:sp>
    </p:spTree>
    <p:extLst>
      <p:ext uri="{BB962C8B-B14F-4D97-AF65-F5344CB8AC3E}">
        <p14:creationId xmlns:p14="http://schemas.microsoft.com/office/powerpoint/2010/main" val="20014746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sz="quarter" idx="13"/>
          </p:nvPr>
        </p:nvSpPr>
        <p:spPr>
          <a:xfrm>
            <a:off x="0" y="494852"/>
            <a:ext cx="11693562" cy="5088367"/>
          </a:xfrm>
        </p:spPr>
        <p:txBody>
          <a:bodyPr>
            <a:normAutofit fontScale="70000" lnSpcReduction="20000"/>
          </a:bodyPr>
          <a:lstStyle/>
          <a:p>
            <a:r>
              <a:rPr lang="zh-CN" altLang="zh-CN" b="1" dirty="0">
                <a:latin typeface="+mj-ea"/>
                <a:ea typeface="+mj-ea"/>
              </a:rPr>
              <a:t>将向量用</a:t>
            </a:r>
            <a:r>
              <a:rPr lang="en-US" altLang="zh-CN" b="1" dirty="0">
                <a:latin typeface="+mj-ea"/>
                <a:ea typeface="+mj-ea"/>
              </a:rPr>
              <a:t>double[]</a:t>
            </a:r>
            <a:r>
              <a:rPr lang="zh-CN" altLang="zh-CN" b="1" dirty="0">
                <a:latin typeface="+mj-ea"/>
                <a:ea typeface="+mj-ea"/>
              </a:rPr>
              <a:t>类型表示，则我们可以用如下代码实现：</a:t>
            </a:r>
          </a:p>
          <a:p>
            <a:r>
              <a:rPr lang="en-US" altLang="zh-CN" b="1" dirty="0">
                <a:latin typeface="+mj-ea"/>
                <a:ea typeface="+mj-ea"/>
              </a:rPr>
              <a:t>public double test(double[] a, double[] b) {</a:t>
            </a:r>
            <a:endParaRPr lang="zh-CN" altLang="zh-CN" b="1" dirty="0">
              <a:latin typeface="+mj-ea"/>
              <a:ea typeface="+mj-ea"/>
            </a:endParaRPr>
          </a:p>
          <a:p>
            <a:r>
              <a:rPr lang="en-US" altLang="zh-CN" b="1" dirty="0">
                <a:latin typeface="+mj-ea"/>
                <a:ea typeface="+mj-ea"/>
              </a:rPr>
              <a:t>// </a:t>
            </a:r>
            <a:r>
              <a:rPr lang="zh-CN" altLang="zh-CN" b="1" dirty="0">
                <a:latin typeface="+mj-ea"/>
                <a:ea typeface="+mj-ea"/>
              </a:rPr>
              <a:t>计算相似度</a:t>
            </a:r>
          </a:p>
          <a:p>
            <a:r>
              <a:rPr lang="en-US" altLang="zh-CN" b="1" dirty="0">
                <a:latin typeface="+mj-ea"/>
                <a:ea typeface="+mj-ea"/>
              </a:rPr>
              <a:t>double vector1Modulo = 0.00;// </a:t>
            </a:r>
            <a:r>
              <a:rPr lang="zh-CN" altLang="zh-CN" b="1" dirty="0">
                <a:latin typeface="+mj-ea"/>
                <a:ea typeface="+mj-ea"/>
              </a:rPr>
              <a:t>向量</a:t>
            </a:r>
            <a:r>
              <a:rPr lang="en-US" altLang="zh-CN" b="1" dirty="0">
                <a:latin typeface="+mj-ea"/>
                <a:ea typeface="+mj-ea"/>
              </a:rPr>
              <a:t>1</a:t>
            </a:r>
            <a:r>
              <a:rPr lang="zh-CN" altLang="zh-CN" b="1" dirty="0">
                <a:latin typeface="+mj-ea"/>
                <a:ea typeface="+mj-ea"/>
              </a:rPr>
              <a:t>的模</a:t>
            </a:r>
          </a:p>
          <a:p>
            <a:r>
              <a:rPr lang="en-US" altLang="zh-CN" b="1" dirty="0">
                <a:latin typeface="+mj-ea"/>
                <a:ea typeface="+mj-ea"/>
              </a:rPr>
              <a:t>double vector2Modulo = 0.00;// </a:t>
            </a:r>
            <a:r>
              <a:rPr lang="zh-CN" altLang="zh-CN" b="1" dirty="0">
                <a:latin typeface="+mj-ea"/>
                <a:ea typeface="+mj-ea"/>
              </a:rPr>
              <a:t>向量</a:t>
            </a:r>
            <a:r>
              <a:rPr lang="en-US" altLang="zh-CN" b="1" dirty="0">
                <a:latin typeface="+mj-ea"/>
                <a:ea typeface="+mj-ea"/>
              </a:rPr>
              <a:t>2</a:t>
            </a:r>
            <a:r>
              <a:rPr lang="zh-CN" altLang="zh-CN" b="1" dirty="0">
                <a:latin typeface="+mj-ea"/>
                <a:ea typeface="+mj-ea"/>
              </a:rPr>
              <a:t>的模</a:t>
            </a:r>
          </a:p>
          <a:p>
            <a:r>
              <a:rPr lang="en-US" altLang="zh-CN" b="1" dirty="0">
                <a:latin typeface="+mj-ea"/>
                <a:ea typeface="+mj-ea"/>
              </a:rPr>
              <a:t>double </a:t>
            </a:r>
            <a:r>
              <a:rPr lang="en-US" altLang="zh-CN" b="1" dirty="0" err="1">
                <a:latin typeface="+mj-ea"/>
                <a:ea typeface="+mj-ea"/>
              </a:rPr>
              <a:t>vectorProduct</a:t>
            </a:r>
            <a:r>
              <a:rPr lang="en-US" altLang="zh-CN" b="1" dirty="0">
                <a:latin typeface="+mj-ea"/>
                <a:ea typeface="+mj-ea"/>
              </a:rPr>
              <a:t> = 0.00; // </a:t>
            </a:r>
            <a:r>
              <a:rPr lang="zh-CN" altLang="zh-CN" b="1" dirty="0">
                <a:latin typeface="+mj-ea"/>
                <a:ea typeface="+mj-ea"/>
              </a:rPr>
              <a:t>向量积</a:t>
            </a:r>
          </a:p>
          <a:p>
            <a:r>
              <a:rPr lang="en-US" altLang="zh-CN" b="1" dirty="0">
                <a:latin typeface="+mj-ea"/>
                <a:ea typeface="+mj-ea"/>
              </a:rPr>
              <a:t>for (</a:t>
            </a:r>
            <a:r>
              <a:rPr lang="en-US" altLang="zh-CN" b="1" dirty="0" err="1">
                <a:latin typeface="+mj-ea"/>
                <a:ea typeface="+mj-ea"/>
              </a:rPr>
              <a:t>int</a:t>
            </a:r>
            <a:r>
              <a:rPr lang="en-US" altLang="zh-CN" b="1" dirty="0">
                <a:latin typeface="+mj-ea"/>
                <a:ea typeface="+mj-ea"/>
              </a:rPr>
              <a:t> </a:t>
            </a:r>
            <a:r>
              <a:rPr lang="en-US" altLang="zh-CN" b="1" dirty="0" err="1">
                <a:latin typeface="+mj-ea"/>
                <a:ea typeface="+mj-ea"/>
              </a:rPr>
              <a:t>i</a:t>
            </a:r>
            <a:r>
              <a:rPr lang="en-US" altLang="zh-CN" b="1" dirty="0">
                <a:latin typeface="+mj-ea"/>
                <a:ea typeface="+mj-ea"/>
              </a:rPr>
              <a:t> = 0; </a:t>
            </a:r>
            <a:r>
              <a:rPr lang="en-US" altLang="zh-CN" b="1" dirty="0" err="1">
                <a:latin typeface="+mj-ea"/>
                <a:ea typeface="+mj-ea"/>
              </a:rPr>
              <a:t>i</a:t>
            </a:r>
            <a:r>
              <a:rPr lang="en-US" altLang="zh-CN" b="1" dirty="0">
                <a:latin typeface="+mj-ea"/>
                <a:ea typeface="+mj-ea"/>
              </a:rPr>
              <a:t> &lt; 50; </a:t>
            </a:r>
            <a:r>
              <a:rPr lang="en-US" altLang="zh-CN" b="1" dirty="0" err="1">
                <a:latin typeface="+mj-ea"/>
                <a:ea typeface="+mj-ea"/>
              </a:rPr>
              <a:t>i</a:t>
            </a:r>
            <a:r>
              <a:rPr lang="en-US" altLang="zh-CN" b="1" dirty="0">
                <a:latin typeface="+mj-ea"/>
                <a:ea typeface="+mj-ea"/>
              </a:rPr>
              <a:t>++) {</a:t>
            </a:r>
            <a:endParaRPr lang="zh-CN" altLang="zh-CN" b="1" dirty="0">
              <a:latin typeface="+mj-ea"/>
              <a:ea typeface="+mj-ea"/>
            </a:endParaRPr>
          </a:p>
          <a:p>
            <a:r>
              <a:rPr lang="en-US" altLang="zh-CN" b="1" dirty="0">
                <a:latin typeface="+mj-ea"/>
                <a:ea typeface="+mj-ea"/>
              </a:rPr>
              <a:t>vector1Modulo += a[</a:t>
            </a:r>
            <a:r>
              <a:rPr lang="en-US" altLang="zh-CN" b="1" dirty="0" err="1">
                <a:latin typeface="+mj-ea"/>
                <a:ea typeface="+mj-ea"/>
              </a:rPr>
              <a:t>i</a:t>
            </a:r>
            <a:r>
              <a:rPr lang="en-US" altLang="zh-CN" b="1" dirty="0">
                <a:latin typeface="+mj-ea"/>
                <a:ea typeface="+mj-ea"/>
              </a:rPr>
              <a:t>] * a[</a:t>
            </a:r>
            <a:r>
              <a:rPr lang="en-US" altLang="zh-CN" b="1" dirty="0" err="1">
                <a:latin typeface="+mj-ea"/>
                <a:ea typeface="+mj-ea"/>
              </a:rPr>
              <a:t>i</a:t>
            </a:r>
            <a:r>
              <a:rPr lang="en-US" altLang="zh-CN" b="1" dirty="0">
                <a:latin typeface="+mj-ea"/>
                <a:ea typeface="+mj-ea"/>
              </a:rPr>
              <a:t>];</a:t>
            </a:r>
            <a:endParaRPr lang="zh-CN" altLang="zh-CN" b="1" dirty="0">
              <a:latin typeface="+mj-ea"/>
              <a:ea typeface="+mj-ea"/>
            </a:endParaRPr>
          </a:p>
          <a:p>
            <a:r>
              <a:rPr lang="en-US" altLang="zh-CN" b="1" dirty="0">
                <a:latin typeface="+mj-ea"/>
                <a:ea typeface="+mj-ea"/>
              </a:rPr>
              <a:t>       vector2Modulo += b[</a:t>
            </a:r>
            <a:r>
              <a:rPr lang="en-US" altLang="zh-CN" b="1" dirty="0" err="1">
                <a:latin typeface="+mj-ea"/>
                <a:ea typeface="+mj-ea"/>
              </a:rPr>
              <a:t>i</a:t>
            </a:r>
            <a:r>
              <a:rPr lang="en-US" altLang="zh-CN" b="1" dirty="0">
                <a:latin typeface="+mj-ea"/>
                <a:ea typeface="+mj-ea"/>
              </a:rPr>
              <a:t>] * b[</a:t>
            </a:r>
            <a:r>
              <a:rPr lang="en-US" altLang="zh-CN" b="1" dirty="0" err="1">
                <a:latin typeface="+mj-ea"/>
                <a:ea typeface="+mj-ea"/>
              </a:rPr>
              <a:t>i</a:t>
            </a:r>
            <a:r>
              <a:rPr lang="en-US" altLang="zh-CN" b="1" dirty="0">
                <a:latin typeface="+mj-ea"/>
                <a:ea typeface="+mj-ea"/>
              </a:rPr>
              <a:t>];</a:t>
            </a:r>
            <a:endParaRPr lang="zh-CN" altLang="zh-CN" b="1" dirty="0">
              <a:latin typeface="+mj-ea"/>
              <a:ea typeface="+mj-ea"/>
            </a:endParaRPr>
          </a:p>
          <a:p>
            <a:r>
              <a:rPr lang="en-US" altLang="zh-CN" b="1" dirty="0">
                <a:latin typeface="+mj-ea"/>
                <a:ea typeface="+mj-ea"/>
              </a:rPr>
              <a:t>       </a:t>
            </a:r>
            <a:r>
              <a:rPr lang="en-US" altLang="zh-CN" b="1" dirty="0" err="1">
                <a:latin typeface="+mj-ea"/>
                <a:ea typeface="+mj-ea"/>
              </a:rPr>
              <a:t>vectorProduct</a:t>
            </a:r>
            <a:r>
              <a:rPr lang="en-US" altLang="zh-CN" b="1" dirty="0">
                <a:latin typeface="+mj-ea"/>
                <a:ea typeface="+mj-ea"/>
              </a:rPr>
              <a:t> += a[</a:t>
            </a:r>
            <a:r>
              <a:rPr lang="en-US" altLang="zh-CN" b="1" dirty="0" err="1">
                <a:latin typeface="+mj-ea"/>
                <a:ea typeface="+mj-ea"/>
              </a:rPr>
              <a:t>i</a:t>
            </a:r>
            <a:r>
              <a:rPr lang="en-US" altLang="zh-CN" b="1" dirty="0">
                <a:latin typeface="+mj-ea"/>
                <a:ea typeface="+mj-ea"/>
              </a:rPr>
              <a:t>] * b[</a:t>
            </a:r>
            <a:r>
              <a:rPr lang="en-US" altLang="zh-CN" b="1" dirty="0" err="1">
                <a:latin typeface="+mj-ea"/>
                <a:ea typeface="+mj-ea"/>
              </a:rPr>
              <a:t>i</a:t>
            </a:r>
            <a:r>
              <a:rPr lang="en-US" altLang="zh-CN" b="1" dirty="0">
                <a:latin typeface="+mj-ea"/>
                <a:ea typeface="+mj-ea"/>
              </a:rPr>
              <a:t>];</a:t>
            </a:r>
            <a:endParaRPr lang="zh-CN" altLang="zh-CN" b="1" dirty="0">
              <a:latin typeface="+mj-ea"/>
              <a:ea typeface="+mj-ea"/>
            </a:endParaRPr>
          </a:p>
          <a:p>
            <a:r>
              <a:rPr lang="en-US" altLang="zh-CN" b="1" dirty="0">
                <a:latin typeface="+mj-ea"/>
                <a:ea typeface="+mj-ea"/>
              </a:rPr>
              <a:t>       }</a:t>
            </a:r>
            <a:endParaRPr lang="zh-CN" altLang="zh-CN" b="1" dirty="0">
              <a:latin typeface="+mj-ea"/>
              <a:ea typeface="+mj-ea"/>
            </a:endParaRPr>
          </a:p>
          <a:p>
            <a:r>
              <a:rPr lang="en-US" altLang="zh-CN" b="1" dirty="0">
                <a:latin typeface="+mj-ea"/>
                <a:ea typeface="+mj-ea"/>
              </a:rPr>
              <a:t>   	vector1Modulo = </a:t>
            </a:r>
            <a:r>
              <a:rPr lang="en-US" altLang="zh-CN" b="1" dirty="0" err="1">
                <a:latin typeface="+mj-ea"/>
                <a:ea typeface="+mj-ea"/>
              </a:rPr>
              <a:t>Math.sqrt</a:t>
            </a:r>
            <a:r>
              <a:rPr lang="en-US" altLang="zh-CN" b="1" dirty="0">
                <a:latin typeface="+mj-ea"/>
                <a:ea typeface="+mj-ea"/>
              </a:rPr>
              <a:t>(vector1Modulo);</a:t>
            </a:r>
            <a:endParaRPr lang="zh-CN" altLang="zh-CN" b="1" dirty="0">
              <a:latin typeface="+mj-ea"/>
              <a:ea typeface="+mj-ea"/>
            </a:endParaRPr>
          </a:p>
          <a:p>
            <a:r>
              <a:rPr lang="en-US" altLang="zh-CN" b="1" dirty="0">
                <a:latin typeface="+mj-ea"/>
                <a:ea typeface="+mj-ea"/>
              </a:rPr>
              <a:t>   	vector2Modulo = </a:t>
            </a:r>
            <a:r>
              <a:rPr lang="en-US" altLang="zh-CN" b="1" dirty="0" err="1">
                <a:latin typeface="+mj-ea"/>
                <a:ea typeface="+mj-ea"/>
              </a:rPr>
              <a:t>Math.sqrt</a:t>
            </a:r>
            <a:r>
              <a:rPr lang="en-US" altLang="zh-CN" b="1" dirty="0">
                <a:latin typeface="+mj-ea"/>
                <a:ea typeface="+mj-ea"/>
              </a:rPr>
              <a:t>(vector2Modulo); </a:t>
            </a:r>
            <a:endParaRPr lang="zh-CN" altLang="zh-CN" b="1" dirty="0">
              <a:latin typeface="+mj-ea"/>
              <a:ea typeface="+mj-ea"/>
            </a:endParaRPr>
          </a:p>
          <a:p>
            <a:r>
              <a:rPr lang="en-US" altLang="zh-CN" b="1" dirty="0">
                <a:latin typeface="+mj-ea"/>
                <a:ea typeface="+mj-ea"/>
              </a:rPr>
              <a:t>   	return (</a:t>
            </a:r>
            <a:r>
              <a:rPr lang="en-US" altLang="zh-CN" b="1" dirty="0" err="1">
                <a:latin typeface="+mj-ea"/>
                <a:ea typeface="+mj-ea"/>
              </a:rPr>
              <a:t>vectorProduct</a:t>
            </a:r>
            <a:r>
              <a:rPr lang="en-US" altLang="zh-CN" b="1" dirty="0">
                <a:latin typeface="+mj-ea"/>
                <a:ea typeface="+mj-ea"/>
              </a:rPr>
              <a:t> / (vector1Modulo * vector2Modulo));</a:t>
            </a:r>
            <a:endParaRPr lang="zh-CN" altLang="zh-CN" b="1" dirty="0">
              <a:latin typeface="+mj-ea"/>
              <a:ea typeface="+mj-ea"/>
            </a:endParaRPr>
          </a:p>
          <a:p>
            <a:r>
              <a:rPr lang="en-US" altLang="zh-CN" b="1" dirty="0">
                <a:latin typeface="+mj-ea"/>
                <a:ea typeface="+mj-ea"/>
              </a:rPr>
              <a:t>}</a:t>
            </a:r>
            <a:endParaRPr lang="zh-CN" altLang="zh-CN" b="1" dirty="0">
              <a:latin typeface="+mj-ea"/>
              <a:ea typeface="+mj-ea"/>
            </a:endParaRPr>
          </a:p>
          <a:p>
            <a:endParaRPr lang="zh-CN" altLang="en-US" dirty="0"/>
          </a:p>
        </p:txBody>
      </p:sp>
    </p:spTree>
    <p:extLst>
      <p:ext uri="{BB962C8B-B14F-4D97-AF65-F5344CB8AC3E}">
        <p14:creationId xmlns:p14="http://schemas.microsoft.com/office/powerpoint/2010/main" val="132079255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结论</a:t>
            </a:r>
          </a:p>
        </p:txBody>
      </p:sp>
      <p:sp>
        <p:nvSpPr>
          <p:cNvPr id="3" name="内容占位符 2"/>
          <p:cNvSpPr>
            <a:spLocks noGrp="1"/>
          </p:cNvSpPr>
          <p:nvPr>
            <p:ph sz="quarter" idx="13"/>
          </p:nvPr>
        </p:nvSpPr>
        <p:spPr/>
        <p:txBody>
          <a:bodyPr/>
          <a:lstStyle/>
          <a:p>
            <a:r>
              <a:rPr lang="zh-CN" altLang="zh-CN" dirty="0"/>
              <a:t>英语写作智能辅助系统以软件工程基本原理为指导，依托</a:t>
            </a:r>
            <a:r>
              <a:rPr lang="en-US" altLang="zh-CN" dirty="0"/>
              <a:t>SSM</a:t>
            </a:r>
            <a:r>
              <a:rPr lang="zh-CN" altLang="zh-CN" dirty="0"/>
              <a:t>框架等框架，利用</a:t>
            </a:r>
            <a:r>
              <a:rPr lang="en-US" altLang="zh-CN" dirty="0"/>
              <a:t>Stanford </a:t>
            </a:r>
            <a:r>
              <a:rPr lang="en-US" altLang="zh-CN" dirty="0" err="1"/>
              <a:t>CoreNLP</a:t>
            </a:r>
            <a:r>
              <a:rPr lang="zh-CN" altLang="zh-CN" dirty="0"/>
              <a:t>等集成工具实现了提供英语写作时的查错、纠正、智能提示等辅助功能，帮助用户更好地进行英语写作的目标。虽然仍存在许多不足，但是从已实现的功能来看已经符合基本需求，并且管理功能较为全面，界面简洁美观，操作友好，可拓展性强，具有实际使用价值。</a:t>
            </a:r>
            <a:endParaRPr lang="zh-CN" altLang="en-US" dirty="0"/>
          </a:p>
        </p:txBody>
      </p:sp>
    </p:spTree>
    <p:extLst>
      <p:ext uri="{BB962C8B-B14F-4D97-AF65-F5344CB8AC3E}">
        <p14:creationId xmlns:p14="http://schemas.microsoft.com/office/powerpoint/2010/main" val="16737290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致谢</a:t>
            </a:r>
            <a:endParaRPr lang="zh-CN" altLang="en-US" dirty="0"/>
          </a:p>
        </p:txBody>
      </p:sp>
      <p:sp>
        <p:nvSpPr>
          <p:cNvPr id="3" name="内容占位符 2"/>
          <p:cNvSpPr>
            <a:spLocks noGrp="1"/>
          </p:cNvSpPr>
          <p:nvPr>
            <p:ph sz="quarter" idx="13"/>
          </p:nvPr>
        </p:nvSpPr>
        <p:spPr/>
        <p:txBody>
          <a:bodyPr/>
          <a:lstStyle/>
          <a:p>
            <a:r>
              <a:rPr lang="zh-CN" altLang="zh-CN" dirty="0"/>
              <a:t>感谢指导老师于学军老师的关心和指导，于老师对待学生认真严格的作风使学生受益良多。</a:t>
            </a:r>
          </a:p>
          <a:p>
            <a:r>
              <a:rPr lang="zh-CN" altLang="zh-CN" dirty="0"/>
              <a:t>感谢责任老师姚范老师在毕业设计工作中给予的帮助。</a:t>
            </a:r>
          </a:p>
          <a:p>
            <a:r>
              <a:rPr lang="zh-CN" altLang="zh-CN" dirty="0"/>
              <a:t>特别感谢刘轩老师在项目开发及论文写作工作上的大量帮助指导，在项目初期起到了领路人的作用。</a:t>
            </a:r>
          </a:p>
          <a:p>
            <a:r>
              <a:rPr lang="zh-CN" altLang="zh-CN" dirty="0"/>
              <a:t>感谢这段时间里同事、同学和家人们的关心和帮助。</a:t>
            </a:r>
          </a:p>
          <a:p>
            <a:endParaRPr lang="zh-CN" altLang="en-US" dirty="0"/>
          </a:p>
        </p:txBody>
      </p:sp>
    </p:spTree>
    <p:extLst>
      <p:ext uri="{BB962C8B-B14F-4D97-AF65-F5344CB8AC3E}">
        <p14:creationId xmlns:p14="http://schemas.microsoft.com/office/powerpoint/2010/main" val="7340956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5800" y="1653988"/>
            <a:ext cx="10396882" cy="1151965"/>
          </a:xfrm>
        </p:spPr>
        <p:txBody>
          <a:bodyPr/>
          <a:lstStyle/>
          <a:p>
            <a:pPr algn="ctr"/>
            <a:r>
              <a:rPr lang="zh-CN" altLang="en-US" dirty="0" smtClean="0"/>
              <a:t>谢谢观看</a:t>
            </a:r>
            <a:endParaRPr lang="zh-CN" altLang="en-US" dirty="0"/>
          </a:p>
        </p:txBody>
      </p:sp>
      <p:sp>
        <p:nvSpPr>
          <p:cNvPr id="3" name="内容占位符 2"/>
          <p:cNvSpPr>
            <a:spLocks noGrp="1"/>
          </p:cNvSpPr>
          <p:nvPr>
            <p:ph sz="quarter" idx="13"/>
          </p:nvPr>
        </p:nvSpPr>
        <p:spPr/>
        <p:txBody>
          <a:bodyPr/>
          <a:lstStyle/>
          <a:p>
            <a:endParaRPr lang="zh-CN" altLang="en-US" dirty="0"/>
          </a:p>
        </p:txBody>
      </p:sp>
    </p:spTree>
    <p:extLst>
      <p:ext uri="{BB962C8B-B14F-4D97-AF65-F5344CB8AC3E}">
        <p14:creationId xmlns:p14="http://schemas.microsoft.com/office/powerpoint/2010/main" val="22511895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需求</a:t>
            </a:r>
            <a:endParaRPr lang="zh-CN" altLang="en-US" dirty="0"/>
          </a:p>
        </p:txBody>
      </p:sp>
      <p:sp>
        <p:nvSpPr>
          <p:cNvPr id="3" name="内容占位符 2"/>
          <p:cNvSpPr>
            <a:spLocks noGrp="1"/>
          </p:cNvSpPr>
          <p:nvPr>
            <p:ph sz="quarter" idx="13"/>
          </p:nvPr>
        </p:nvSpPr>
        <p:spPr/>
        <p:txBody>
          <a:bodyPr/>
          <a:lstStyle/>
          <a:p>
            <a:r>
              <a:rPr lang="en-US" altLang="zh-CN" dirty="0"/>
              <a:t>1.</a:t>
            </a:r>
            <a:r>
              <a:rPr lang="zh-CN" altLang="zh-CN" dirty="0"/>
              <a:t>根据实际业务需求，定制整体解决方案，完成整体平台设计与开发。 </a:t>
            </a:r>
          </a:p>
          <a:p>
            <a:r>
              <a:rPr lang="en-US" altLang="zh-CN" dirty="0"/>
              <a:t>2.</a:t>
            </a:r>
            <a:r>
              <a:rPr lang="zh-CN" altLang="zh-CN" dirty="0"/>
              <a:t>核心业务层应完成对自然语言（英语）的语法分析，分词、词性标注、专名识别等功能，并通过依存句法分析、词向量、</a:t>
            </a:r>
            <a:r>
              <a:rPr lang="en-US" altLang="zh-CN" dirty="0"/>
              <a:t>DNN</a:t>
            </a:r>
            <a:r>
              <a:rPr lang="zh-CN" altLang="zh-CN" dirty="0"/>
              <a:t>语言模型、词义相似度、短文相似度、评论客观抽取、情感倾向分析等方法，完成英语写作中的实时智能提示功能。 </a:t>
            </a:r>
          </a:p>
          <a:p>
            <a:r>
              <a:rPr lang="en-US" altLang="zh-CN" dirty="0"/>
              <a:t>3.</a:t>
            </a:r>
            <a:r>
              <a:rPr lang="zh-CN" altLang="zh-CN" dirty="0"/>
              <a:t>依据实际业务需求，设计并实现</a:t>
            </a:r>
            <a:r>
              <a:rPr lang="en-US" altLang="zh-CN" dirty="0"/>
              <a:t>Web</a:t>
            </a:r>
            <a:r>
              <a:rPr lang="zh-CN" altLang="zh-CN" dirty="0"/>
              <a:t>平台管理端。</a:t>
            </a:r>
          </a:p>
          <a:p>
            <a:r>
              <a:rPr lang="en-US" altLang="zh-CN" dirty="0"/>
              <a:t>4.</a:t>
            </a:r>
            <a:r>
              <a:rPr lang="zh-CN" altLang="zh-CN" dirty="0"/>
              <a:t>依据实际业务需求，设计并实现移动应用端。</a:t>
            </a:r>
          </a:p>
          <a:p>
            <a:endParaRPr lang="zh-CN" altLang="en-US" dirty="0"/>
          </a:p>
        </p:txBody>
      </p:sp>
    </p:spTree>
    <p:extLst>
      <p:ext uri="{BB962C8B-B14F-4D97-AF65-F5344CB8AC3E}">
        <p14:creationId xmlns:p14="http://schemas.microsoft.com/office/powerpoint/2010/main" val="31453061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3980" y="395344"/>
            <a:ext cx="10396882" cy="1151965"/>
          </a:xfrm>
        </p:spPr>
        <p:txBody>
          <a:bodyPr>
            <a:normAutofit/>
          </a:bodyPr>
          <a:lstStyle/>
          <a:p>
            <a:r>
              <a:rPr lang="en-US" altLang="zh-CN" sz="2800" dirty="0"/>
              <a:t>Android</a:t>
            </a:r>
            <a:r>
              <a:rPr lang="zh-CN" altLang="zh-CN" sz="2800" dirty="0" smtClean="0"/>
              <a:t>移动端</a:t>
            </a:r>
            <a:r>
              <a:rPr lang="zh-CN" altLang="zh-CN" sz="2800" dirty="0"/>
              <a:t>总体功能</a:t>
            </a:r>
            <a:endParaRPr lang="zh-CN" altLang="en-US" sz="2800" dirty="0"/>
          </a:p>
        </p:txBody>
      </p:sp>
      <p:pic>
        <p:nvPicPr>
          <p:cNvPr id="4" name="内容占位符 3" descr="C:\Users\Administrator\Downloads\english_assistant移动端功能结构 (1).png"/>
          <p:cNvPicPr>
            <a:picLocks noGrp="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2839637" y="129092"/>
            <a:ext cx="7791225" cy="5596666"/>
          </a:xfrm>
          <a:prstGeom prst="rect">
            <a:avLst/>
          </a:prstGeom>
          <a:noFill/>
          <a:ln>
            <a:noFill/>
          </a:ln>
        </p:spPr>
      </p:pic>
    </p:spTree>
    <p:extLst>
      <p:ext uri="{BB962C8B-B14F-4D97-AF65-F5344CB8AC3E}">
        <p14:creationId xmlns:p14="http://schemas.microsoft.com/office/powerpoint/2010/main" val="28113706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55495" y="373828"/>
            <a:ext cx="10396882" cy="1151965"/>
          </a:xfrm>
        </p:spPr>
        <p:txBody>
          <a:bodyPr>
            <a:normAutofit/>
          </a:bodyPr>
          <a:lstStyle/>
          <a:p>
            <a:r>
              <a:rPr lang="en-US" altLang="zh-CN" sz="2800" dirty="0"/>
              <a:t>Web</a:t>
            </a:r>
            <a:r>
              <a:rPr lang="zh-CN" altLang="zh-CN" sz="2800" dirty="0"/>
              <a:t>管理端总体</a:t>
            </a:r>
            <a:r>
              <a:rPr lang="zh-CN" altLang="zh-CN" sz="2800" dirty="0" smtClean="0"/>
              <a:t>功能</a:t>
            </a:r>
            <a:endParaRPr lang="zh-CN" altLang="en-US" sz="2800" dirty="0"/>
          </a:p>
        </p:txBody>
      </p:sp>
      <p:pic>
        <p:nvPicPr>
          <p:cNvPr id="4" name="内容占位符 3" descr="C:\Users\Administrator\Downloads\english_assistantWeb端功能结构.png"/>
          <p:cNvPicPr>
            <a:picLocks noGrp="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2667896" y="247426"/>
            <a:ext cx="8681422" cy="5518673"/>
          </a:xfrm>
          <a:prstGeom prst="rect">
            <a:avLst/>
          </a:prstGeom>
          <a:noFill/>
          <a:ln>
            <a:noFill/>
          </a:ln>
        </p:spPr>
      </p:pic>
    </p:spTree>
    <p:extLst>
      <p:ext uri="{BB962C8B-B14F-4D97-AF65-F5344CB8AC3E}">
        <p14:creationId xmlns:p14="http://schemas.microsoft.com/office/powerpoint/2010/main" val="10657608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20041" y="3773245"/>
            <a:ext cx="10396882" cy="1151965"/>
          </a:xfrm>
        </p:spPr>
        <p:txBody>
          <a:bodyPr>
            <a:normAutofit/>
          </a:bodyPr>
          <a:lstStyle/>
          <a:p>
            <a:r>
              <a:rPr lang="en-US" altLang="zh-CN" sz="3200" dirty="0" smtClean="0"/>
              <a:t>Android</a:t>
            </a:r>
            <a:r>
              <a:rPr lang="zh-CN" altLang="en-US" sz="3200" dirty="0" smtClean="0"/>
              <a:t>：登录和注册</a:t>
            </a:r>
            <a:endParaRPr lang="zh-CN" altLang="en-US" sz="3200" dirty="0"/>
          </a:p>
        </p:txBody>
      </p:sp>
      <p:pic>
        <p:nvPicPr>
          <p:cNvPr id="4" name="内容占位符 3" descr="C:\Users\Administrator\AppData\Roaming\Tencent\Users\2585470577\TIM\WinTemp\RichOle\O7_PWQ%)JU4]E}_HC@YH(M5.png"/>
          <p:cNvPicPr>
            <a:picLocks noGrp="1"/>
          </p:cNvPicPr>
          <p:nvPr>
            <p:ph sz="quarter" idx="13"/>
          </p:nvPr>
        </p:nvPicPr>
        <p:blipFill rotWithShape="1">
          <a:blip r:embed="rId2" cstate="print">
            <a:extLst>
              <a:ext uri="{28A0092B-C50C-407E-A947-70E740481C1C}">
                <a14:useLocalDpi xmlns:a14="http://schemas.microsoft.com/office/drawing/2010/main" val="0"/>
              </a:ext>
            </a:extLst>
          </a:blip>
          <a:srcRect t="1492" b="1878"/>
          <a:stretch/>
        </p:blipFill>
        <p:spPr bwMode="auto">
          <a:xfrm>
            <a:off x="0" y="0"/>
            <a:ext cx="2311243" cy="3311525"/>
          </a:xfrm>
          <a:prstGeom prst="rect">
            <a:avLst/>
          </a:prstGeom>
          <a:noFill/>
          <a:ln>
            <a:noFill/>
          </a:ln>
          <a:extLst>
            <a:ext uri="{53640926-AAD7-44D8-BBD7-CCE9431645EC}">
              <a14:shadowObscured xmlns:a14="http://schemas.microsoft.com/office/drawing/2010/main"/>
            </a:ext>
          </a:extLst>
        </p:spPr>
      </p:pic>
      <p:pic>
        <p:nvPicPr>
          <p:cNvPr id="5" name="图片 4" descr="C:\Users\Administrator\AppData\Roaming\Tencent\Users\2585470577\TIM\WinTemp\RichOle\~8570)AS8N~@CC9`N95PGOU.png"/>
          <p:cNvPicPr/>
          <p:nvPr/>
        </p:nvPicPr>
        <p:blipFill rotWithShape="1">
          <a:blip r:embed="rId3" cstate="print">
            <a:extLst>
              <a:ext uri="{28A0092B-C50C-407E-A947-70E740481C1C}">
                <a14:useLocalDpi xmlns:a14="http://schemas.microsoft.com/office/drawing/2010/main" val="0"/>
              </a:ext>
            </a:extLst>
          </a:blip>
          <a:srcRect t="2382" b="3797"/>
          <a:stretch/>
        </p:blipFill>
        <p:spPr bwMode="auto">
          <a:xfrm>
            <a:off x="2644730" y="30443"/>
            <a:ext cx="2271515" cy="3281082"/>
          </a:xfrm>
          <a:prstGeom prst="rect">
            <a:avLst/>
          </a:prstGeom>
          <a:noFill/>
          <a:ln>
            <a:noFill/>
          </a:ln>
          <a:extLst>
            <a:ext uri="{53640926-AAD7-44D8-BBD7-CCE9431645EC}">
              <a14:shadowObscured xmlns:a14="http://schemas.microsoft.com/office/drawing/2010/main"/>
            </a:ext>
          </a:extLst>
        </p:spPr>
      </p:pic>
      <p:pic>
        <p:nvPicPr>
          <p:cNvPr id="6" name="图片 5" descr="C:\Users\Administrator\AppData\Roaming\Tencent\Users\2585470577\TIM\WinTemp\RichOle\6MRW@UVZ3T~GHRLK{Q57)RJ.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50247" y="0"/>
            <a:ext cx="2212379" cy="3311525"/>
          </a:xfrm>
          <a:prstGeom prst="rect">
            <a:avLst/>
          </a:prstGeom>
          <a:noFill/>
          <a:ln>
            <a:noFill/>
          </a:ln>
        </p:spPr>
      </p:pic>
    </p:spTree>
    <p:extLst>
      <p:ext uri="{BB962C8B-B14F-4D97-AF65-F5344CB8AC3E}">
        <p14:creationId xmlns:p14="http://schemas.microsoft.com/office/powerpoint/2010/main" val="12251800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图片 3" descr="C:\Users\Administrator\AppData\Roaming\Tencent\Users\2585470577\TIM\WinTemp\RichOle\%@EBQ37$MWBVN8{__NM87KU.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2571078" cy="3711388"/>
          </a:xfrm>
          <a:prstGeom prst="rect">
            <a:avLst/>
          </a:prstGeom>
          <a:noFill/>
          <a:ln>
            <a:noFill/>
          </a:ln>
        </p:spPr>
      </p:pic>
      <p:pic>
        <p:nvPicPr>
          <p:cNvPr id="5" name="内容占位符 4" descr="C:\Users\Administrator\AppData\Roaming\Tencent\Users\2585470577\TIM\WinTemp\RichOle\U831`JTD(QAJ(OGAVSCD1%B.png"/>
          <p:cNvPicPr>
            <a:picLocks noGrp="1"/>
          </p:cNvPicPr>
          <p:nvPr>
            <p:ph sz="quarter" idx="13"/>
          </p:nvPr>
        </p:nvPicPr>
        <p:blipFill>
          <a:blip r:embed="rId3" cstate="print">
            <a:extLst>
              <a:ext uri="{28A0092B-C50C-407E-A947-70E740481C1C}">
                <a14:useLocalDpi xmlns:a14="http://schemas.microsoft.com/office/drawing/2010/main" val="0"/>
              </a:ext>
            </a:extLst>
          </a:blip>
          <a:srcRect/>
          <a:stretch>
            <a:fillRect/>
          </a:stretch>
        </p:blipFill>
        <p:spPr bwMode="auto">
          <a:xfrm>
            <a:off x="2571078" y="0"/>
            <a:ext cx="2614108" cy="3711388"/>
          </a:xfrm>
          <a:prstGeom prst="rect">
            <a:avLst/>
          </a:prstGeom>
          <a:noFill/>
          <a:ln>
            <a:noFill/>
          </a:ln>
        </p:spPr>
      </p:pic>
      <p:pic>
        <p:nvPicPr>
          <p:cNvPr id="6" name="图片 5" descr="C:\Users\Administrator\AppData\Roaming\Tencent\Users\2585470577\TIM\WinTemp\RichOle\4X$YC8GK[1T%2)]FZOJWA{5.pn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37007" y="0"/>
            <a:ext cx="2485017" cy="3711388"/>
          </a:xfrm>
          <a:prstGeom prst="rect">
            <a:avLst/>
          </a:prstGeom>
          <a:noFill/>
          <a:ln>
            <a:noFill/>
          </a:ln>
        </p:spPr>
      </p:pic>
      <p:pic>
        <p:nvPicPr>
          <p:cNvPr id="7" name="图片 6" descr="C:\Users\Administrator\AppData\Roaming\Tencent\Users\2585470577\TIM\WinTemp\RichOle\$FYBJHALJ`TOSO580U{%SSN.pn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122024" y="0"/>
            <a:ext cx="2549562" cy="3711388"/>
          </a:xfrm>
          <a:prstGeom prst="rect">
            <a:avLst/>
          </a:prstGeom>
          <a:noFill/>
          <a:ln>
            <a:noFill/>
          </a:ln>
        </p:spPr>
      </p:pic>
      <p:sp>
        <p:nvSpPr>
          <p:cNvPr id="8" name="标题 1"/>
          <p:cNvSpPr txBox="1">
            <a:spLocks/>
          </p:cNvSpPr>
          <p:nvPr/>
        </p:nvSpPr>
        <p:spPr>
          <a:xfrm>
            <a:off x="320041" y="377324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en-US" altLang="zh-CN" sz="3200" dirty="0" smtClean="0"/>
              <a:t>Android</a:t>
            </a:r>
            <a:r>
              <a:rPr lang="zh-CN" altLang="en-US" sz="3200" dirty="0" smtClean="0"/>
              <a:t>：文章和文章详情</a:t>
            </a:r>
            <a:endParaRPr lang="zh-CN" altLang="en-US" sz="3200" dirty="0"/>
          </a:p>
        </p:txBody>
      </p:sp>
    </p:spTree>
    <p:extLst>
      <p:ext uri="{BB962C8B-B14F-4D97-AF65-F5344CB8AC3E}">
        <p14:creationId xmlns:p14="http://schemas.microsoft.com/office/powerpoint/2010/main" val="257268184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sz="quarter" idx="13"/>
          </p:nvPr>
        </p:nvSpPr>
        <p:spPr/>
        <p:txBody>
          <a:bodyPr/>
          <a:lstStyle/>
          <a:p>
            <a:endParaRPr lang="zh-CN" altLang="en-US" dirty="0"/>
          </a:p>
        </p:txBody>
      </p:sp>
      <p:pic>
        <p:nvPicPr>
          <p:cNvPr id="4" name="图片 3" descr="C:\Users\Administrator\AppData\Roaming\Tencent\Users\2585470577\TIM\WinTemp\RichOle\3)MD}2ORC_LYRXPH`X$A}M4.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2463502" cy="3797450"/>
          </a:xfrm>
          <a:prstGeom prst="rect">
            <a:avLst/>
          </a:prstGeom>
          <a:noFill/>
          <a:ln>
            <a:noFill/>
          </a:ln>
        </p:spPr>
      </p:pic>
      <p:pic>
        <p:nvPicPr>
          <p:cNvPr id="1027" name="图片 26" descr="}`88Q$P{5JWDF)FVT62]J%Q"/>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3887" y="-1"/>
            <a:ext cx="2482663" cy="3797449"/>
          </a:xfrm>
          <a:prstGeom prst="rect">
            <a:avLst/>
          </a:prstGeom>
          <a:noFill/>
          <a:extLst>
            <a:ext uri="{909E8E84-426E-40DD-AFC4-6F175D3DCCD1}">
              <a14:hiddenFill xmlns:a14="http://schemas.microsoft.com/office/drawing/2010/main">
                <a:solidFill>
                  <a:srgbClr val="FFFFFF"/>
                </a:solidFill>
              </a14:hiddenFill>
            </a:ext>
          </a:extLst>
        </p:spPr>
      </p:pic>
      <p:pic>
        <p:nvPicPr>
          <p:cNvPr id="1026" name="图片 27" descr="77685]1BMXD8FF@TDTESARU"/>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6550" y="-2"/>
            <a:ext cx="2554902" cy="3797450"/>
          </a:xfrm>
          <a:prstGeom prst="rect">
            <a:avLst/>
          </a:prstGeom>
          <a:noFill/>
          <a:extLst>
            <a:ext uri="{909E8E84-426E-40DD-AFC4-6F175D3DCCD1}">
              <a14:hiddenFill xmlns:a14="http://schemas.microsoft.com/office/drawing/2010/main">
                <a:solidFill>
                  <a:srgbClr val="FFFFFF"/>
                </a:solidFill>
              </a14:hiddenFill>
            </a:ext>
          </a:extLst>
        </p:spPr>
      </p:pic>
      <p:pic>
        <p:nvPicPr>
          <p:cNvPr id="1025" name="图片 28" descr="DL_4EEUULS`%UQ3]7VB34)I"/>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01452" y="0"/>
            <a:ext cx="2564329" cy="379744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a:spLocks noChangeArrowheads="1"/>
          </p:cNvSpPr>
          <p:nvPr/>
        </p:nvSpPr>
        <p:spPr bwMode="auto">
          <a:xfrm>
            <a:off x="0" y="82423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图</a:t>
            </a:r>
            <a:r>
              <a:rPr kumimoji="0" lang="en-US" altLang="zh-CN" sz="10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9 </a:t>
            </a:r>
            <a:r>
              <a:rPr kumimoji="0" lang="zh-CN" altLang="en-US" sz="10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写作页面</a:t>
            </a:r>
            <a:endParaRPr kumimoji="0" lang="zh-CN" altLang="en-US" sz="10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sz="12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	点击首句提示将会根据已选择的心情和以写文章内容获取首句提示，如图</a:t>
            </a:r>
            <a:r>
              <a:rPr kumimoji="0" lang="en-US" altLang="zh-CN" sz="12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10</a:t>
            </a:r>
            <a:r>
              <a:rPr kumimoji="0" lang="zh-CN" altLang="en-US" sz="12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。具体算法为：由</a:t>
            </a:r>
            <a:r>
              <a:rPr kumimoji="0" lang="en-US" altLang="zh-CN" sz="12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Stanford</a:t>
            </a:r>
            <a:r>
              <a:rPr kumimoji="0" lang="en-US" altLang="zh-CN" sz="12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 </a:t>
            </a:r>
            <a:r>
              <a:rPr kumimoji="0" lang="en-US" altLang="zh-CN" sz="12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CoreNLP</a:t>
            </a:r>
            <a:r>
              <a:rPr kumimoji="0" lang="zh-CN" altLang="en-US" sz="12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工具取文章内容中情感有效的句子得到句情感，计算总字数（情感有效句子），总字数大于</a:t>
            </a:r>
            <a:r>
              <a:rPr kumimoji="0" lang="en-US" altLang="zh-CN" sz="12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10</a:t>
            </a:r>
            <a:r>
              <a:rPr kumimoji="0" lang="zh-CN" altLang="en-US" sz="12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时，</a:t>
            </a:r>
            <a:endParaRPr kumimoji="0" lang="zh-CN" altLang="en-US" sz="1800" b="0" i="0" u="none" strike="noStrike" cap="none" normalizeH="0" baseline="0" smtClean="0">
              <a:ln>
                <a:noFill/>
              </a:ln>
              <a:solidFill>
                <a:schemeClr val="tx1"/>
              </a:solidFill>
              <a:effectLst/>
              <a:latin typeface="Arial" panose="020B0604020202020204" pitchFamily="34" charset="0"/>
            </a:endParaRPr>
          </a:p>
        </p:txBody>
      </p:sp>
      <p:sp>
        <p:nvSpPr>
          <p:cNvPr id="10" name="标题 1"/>
          <p:cNvSpPr txBox="1">
            <a:spLocks/>
          </p:cNvSpPr>
          <p:nvPr/>
        </p:nvSpPr>
        <p:spPr>
          <a:xfrm>
            <a:off x="320041" y="3773245"/>
            <a:ext cx="10396882" cy="11519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r>
              <a:rPr lang="en-US" altLang="zh-CN" sz="3200" dirty="0" smtClean="0"/>
              <a:t>Android</a:t>
            </a:r>
            <a:r>
              <a:rPr lang="zh-CN" altLang="en-US" sz="3200" dirty="0" smtClean="0"/>
              <a:t>：发现和写作</a:t>
            </a:r>
            <a:endParaRPr lang="zh-CN" altLang="en-US" sz="3200" dirty="0"/>
          </a:p>
        </p:txBody>
      </p:sp>
    </p:spTree>
    <p:extLst>
      <p:ext uri="{BB962C8B-B14F-4D97-AF65-F5344CB8AC3E}">
        <p14:creationId xmlns:p14="http://schemas.microsoft.com/office/powerpoint/2010/main" val="200332439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主要事件">
  <a:themeElements>
    <a:clrScheme name="Main Event">
      <a:dk1>
        <a:sysClr val="windowText" lastClr="000000"/>
      </a:dk1>
      <a:lt1>
        <a:sysClr val="window" lastClr="CCE8C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TM04033927[[fn=主要事件]]</Template>
  <TotalTime>89</TotalTime>
  <Words>1063</Words>
  <Application>Microsoft Office PowerPoint</Application>
  <PresentationFormat>宽屏</PresentationFormat>
  <Paragraphs>81</Paragraphs>
  <Slides>33</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33</vt:i4>
      </vt:variant>
    </vt:vector>
  </HeadingPairs>
  <TitlesOfParts>
    <vt:vector size="39" baseType="lpstr">
      <vt:lpstr>宋体</vt:lpstr>
      <vt:lpstr>Arial</vt:lpstr>
      <vt:lpstr>Cambria Math</vt:lpstr>
      <vt:lpstr>Impact</vt:lpstr>
      <vt:lpstr>Times New Roman</vt:lpstr>
      <vt:lpstr>主要事件</vt:lpstr>
      <vt:lpstr>英语写作智能辅助系统 </vt:lpstr>
      <vt:lpstr>主要内容</vt:lpstr>
      <vt:lpstr>概述</vt:lpstr>
      <vt:lpstr>需求</vt:lpstr>
      <vt:lpstr>Android移动端总体功能</vt:lpstr>
      <vt:lpstr>Web管理端总体功能</vt:lpstr>
      <vt:lpstr>Android：登录和注册</vt:lpstr>
      <vt:lpstr>PowerPoint 演示文稿</vt:lpstr>
      <vt:lpstr>PowerPoint 演示文稿</vt:lpstr>
      <vt:lpstr>PowerPoint 演示文稿</vt:lpstr>
      <vt:lpstr>PowerPoint 演示文稿</vt:lpstr>
      <vt:lpstr>PowerPoint 演示文稿</vt:lpstr>
      <vt:lpstr>后台：登录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首句提示</vt:lpstr>
      <vt:lpstr>PowerPoint 演示文稿</vt:lpstr>
      <vt:lpstr>VIP提示</vt:lpstr>
      <vt:lpstr>PowerPoint 演示文稿</vt:lpstr>
      <vt:lpstr>结论</vt:lpstr>
      <vt:lpstr>致谢</vt:lpstr>
      <vt:lpstr>谢谢观看</vt:lpstr>
    </vt:vector>
  </TitlesOfParts>
  <Company>China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英语写作智能辅助系统</dc:title>
  <dc:creator>宇辰 康</dc:creator>
  <cp:lastModifiedBy>宇辰 康</cp:lastModifiedBy>
  <cp:revision>11</cp:revision>
  <dcterms:created xsi:type="dcterms:W3CDTF">2018-04-12T07:44:51Z</dcterms:created>
  <dcterms:modified xsi:type="dcterms:W3CDTF">2018-05-30T06:31:01Z</dcterms:modified>
</cp:coreProperties>
</file>

<file path=docProps/thumbnail.jpeg>
</file>